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9144000" cy="5143500" type="screen16x9"/>
  <p:notesSz cx="6858000" cy="9144000"/>
  <p:embeddedFontLst>
    <p:embeddedFont>
      <p:font typeface="Lato" panose="020F0502020204030203" pitchFamily="34" charset="0"/>
      <p:regular r:id="rId27"/>
      <p:bold r:id="rId28"/>
      <p:italic r:id="rId29"/>
      <p:boldItalic r:id="rId30"/>
    </p:embeddedFont>
    <p:embeddedFont>
      <p:font typeface="Raleway"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d2fd25752d_4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d2fd25752d_4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d2fd25752d_5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d2fd25752d_5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d2c7de7775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d2c7de777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d2c7de7775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d2c7de7775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2fd25752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d2fd25752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d2fd25752d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d2fd25752d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d2fd25752d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d2fd25752d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d2fd25752d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d2fd25752d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d2c563e0d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d2c563e0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Code of Stored Procedure No 4: Ram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d2c563e0d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d2c563e0d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Output of Stored Procedure No 4: Ram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Erd vishal</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d2fd25752d_2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d2fd25752d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d2fd25752d_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d2fd25752d_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d2d15c1c3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d2d15c1c3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Query 5- (Code) Aayush</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d2fd25752d_6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d2fd25752d_6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d2fd25752d_2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d2fd25752d_2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d2fd25752d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d2fd25752d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Extraction - Ram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Relation and marital Tables - ram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d2fd25752d_4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d2fd25752d_4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Education and Workclass tables have been extracted doing data cleaning and both contain Unique ID’s and non duplicate values. The csv data was later imported into database along with other extracted data.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d2fd25752d_4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d2fd25752d_4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Aayush</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e965474a9_3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e965474a9_3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Abhishek - import excel to csv to database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d2fd25752d_4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d2fd25752d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d2fd25752d_4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d2fd25752d_4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0"/>
              </a:spcBef>
              <a:spcAft>
                <a:spcPts val="0"/>
              </a:spcAft>
              <a:buClr>
                <a:schemeClr val="lt1"/>
              </a:buClr>
              <a:buSzPts val="1100"/>
              <a:buChar char="○"/>
              <a:defRPr>
                <a:solidFill>
                  <a:schemeClr val="lt1"/>
                </a:solidFill>
              </a:defRPr>
            </a:lvl2pPr>
            <a:lvl3pPr marL="1371600" lvl="2" indent="-298450" rtl="0">
              <a:spcBef>
                <a:spcPts val="0"/>
              </a:spcBef>
              <a:spcAft>
                <a:spcPts val="0"/>
              </a:spcAft>
              <a:buClr>
                <a:schemeClr val="lt1"/>
              </a:buClr>
              <a:buSzPts val="1100"/>
              <a:buChar char="■"/>
              <a:defRPr>
                <a:solidFill>
                  <a:schemeClr val="lt1"/>
                </a:solidFill>
              </a:defRPr>
            </a:lvl3pPr>
            <a:lvl4pPr marL="1828800" lvl="3" indent="-298450" rtl="0">
              <a:spcBef>
                <a:spcPts val="0"/>
              </a:spcBef>
              <a:spcAft>
                <a:spcPts val="0"/>
              </a:spcAft>
              <a:buClr>
                <a:schemeClr val="lt1"/>
              </a:buClr>
              <a:buSzPts val="1100"/>
              <a:buChar char="●"/>
              <a:defRPr>
                <a:solidFill>
                  <a:schemeClr val="lt1"/>
                </a:solidFill>
              </a:defRPr>
            </a:lvl4pPr>
            <a:lvl5pPr marL="2286000" lvl="4" indent="-298450" rtl="0">
              <a:spcBef>
                <a:spcPts val="0"/>
              </a:spcBef>
              <a:spcAft>
                <a:spcPts val="0"/>
              </a:spcAft>
              <a:buClr>
                <a:schemeClr val="lt1"/>
              </a:buClr>
              <a:buSzPts val="1100"/>
              <a:buChar char="○"/>
              <a:defRPr>
                <a:solidFill>
                  <a:schemeClr val="lt1"/>
                </a:solidFill>
              </a:defRPr>
            </a:lvl5pPr>
            <a:lvl6pPr marL="2743200" lvl="5" indent="-298450" rtl="0">
              <a:spcBef>
                <a:spcPts val="0"/>
              </a:spcBef>
              <a:spcAft>
                <a:spcPts val="0"/>
              </a:spcAft>
              <a:buClr>
                <a:schemeClr val="lt1"/>
              </a:buClr>
              <a:buSzPts val="1100"/>
              <a:buChar char="■"/>
              <a:defRPr>
                <a:solidFill>
                  <a:schemeClr val="lt1"/>
                </a:solidFill>
              </a:defRPr>
            </a:lvl6pPr>
            <a:lvl7pPr marL="3200400" lvl="6" indent="-298450" rtl="0">
              <a:spcBef>
                <a:spcPts val="0"/>
              </a:spcBef>
              <a:spcAft>
                <a:spcPts val="0"/>
              </a:spcAft>
              <a:buClr>
                <a:schemeClr val="lt1"/>
              </a:buClr>
              <a:buSzPts val="1100"/>
              <a:buChar char="●"/>
              <a:defRPr>
                <a:solidFill>
                  <a:schemeClr val="lt1"/>
                </a:solidFill>
              </a:defRPr>
            </a:lvl7pPr>
            <a:lvl8pPr marL="3657600" lvl="7" indent="-298450" rtl="0">
              <a:spcBef>
                <a:spcPts val="0"/>
              </a:spcBef>
              <a:spcAft>
                <a:spcPts val="0"/>
              </a:spcAft>
              <a:buClr>
                <a:schemeClr val="lt1"/>
              </a:buClr>
              <a:buSzPts val="1100"/>
              <a:buChar char="○"/>
              <a:defRPr>
                <a:solidFill>
                  <a:schemeClr val="lt1"/>
                </a:solidFill>
              </a:defRPr>
            </a:lvl8pPr>
            <a:lvl9pPr marL="4114800" lvl="8" indent="-298450" rtl="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Database Programming </a:t>
            </a:r>
            <a:endParaRPr dirty="0"/>
          </a:p>
        </p:txBody>
      </p:sp>
      <p:sp>
        <p:nvSpPr>
          <p:cNvPr id="87" name="Google Shape;87;p13"/>
          <p:cNvSpPr txBox="1">
            <a:spLocks noGrp="1"/>
          </p:cNvSpPr>
          <p:nvPr>
            <p:ph type="subTitle" idx="1"/>
          </p:nvPr>
        </p:nvSpPr>
        <p:spPr>
          <a:xfrm>
            <a:off x="729627" y="3172900"/>
            <a:ext cx="1466700" cy="5412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sz="4200" b="1">
                <a:solidFill>
                  <a:schemeClr val="dk2"/>
                </a:solidFill>
                <a:latin typeface="Raleway"/>
                <a:ea typeface="Raleway"/>
                <a:cs typeface="Raleway"/>
                <a:sym typeface="Raleway"/>
              </a:rPr>
              <a:t>Phase 2</a:t>
            </a:r>
            <a:endParaRPr sz="2400" b="1"/>
          </a:p>
        </p:txBody>
      </p:sp>
      <p:sp>
        <p:nvSpPr>
          <p:cNvPr id="88" name="Google Shape;88;p13"/>
          <p:cNvSpPr txBox="1"/>
          <p:nvPr/>
        </p:nvSpPr>
        <p:spPr>
          <a:xfrm>
            <a:off x="6577850" y="3989300"/>
            <a:ext cx="6454500" cy="75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89" name="Google Shape;89;p13"/>
          <p:cNvSpPr txBox="1"/>
          <p:nvPr/>
        </p:nvSpPr>
        <p:spPr>
          <a:xfrm>
            <a:off x="6577850" y="4659154"/>
            <a:ext cx="2543700" cy="446246"/>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SzPts val="1700"/>
              <a:buFont typeface="Lato"/>
              <a:buChar char="●"/>
            </a:pPr>
            <a:r>
              <a:rPr lang="en" sz="1700" dirty="0">
                <a:latin typeface="Lato"/>
                <a:ea typeface="Lato"/>
                <a:cs typeface="Lato"/>
                <a:sym typeface="Lato"/>
              </a:rPr>
              <a:t>Aayush Jain  </a:t>
            </a:r>
            <a:endParaRPr sz="1700" dirty="0">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0" y="1346850"/>
            <a:ext cx="2905800" cy="74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780"/>
              <a:t>Output Results</a:t>
            </a:r>
            <a:endParaRPr sz="2780"/>
          </a:p>
        </p:txBody>
      </p:sp>
      <p:pic>
        <p:nvPicPr>
          <p:cNvPr id="158" name="Google Shape;158;p22"/>
          <p:cNvPicPr preferRelativeResize="0"/>
          <p:nvPr/>
        </p:nvPicPr>
        <p:blipFill rotWithShape="1">
          <a:blip r:embed="rId3">
            <a:alphaModFix/>
          </a:blip>
          <a:srcRect l="15454" t="54456" r="41412"/>
          <a:stretch/>
        </p:blipFill>
        <p:spPr>
          <a:xfrm>
            <a:off x="2905800" y="504550"/>
            <a:ext cx="6238198" cy="411677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ctrTitle"/>
          </p:nvPr>
        </p:nvSpPr>
        <p:spPr>
          <a:xfrm>
            <a:off x="1244875" y="1354275"/>
            <a:ext cx="6666600" cy="1477200"/>
          </a:xfrm>
          <a:prstGeom prst="rect">
            <a:avLst/>
          </a:prstGeom>
        </p:spPr>
        <p:txBody>
          <a:bodyPr spcFirstLastPara="1" wrap="square" lIns="91425" tIns="91425" rIns="91425" bIns="91425" anchor="t" anchorCtr="0">
            <a:noAutofit/>
          </a:bodyPr>
          <a:lstStyle/>
          <a:p>
            <a:pPr marL="457200" lvl="0" indent="0" algn="l" rtl="0">
              <a:lnSpc>
                <a:spcPct val="115000"/>
              </a:lnSpc>
              <a:spcBef>
                <a:spcPts val="1200"/>
              </a:spcBef>
              <a:spcAft>
                <a:spcPts val="0"/>
              </a:spcAft>
              <a:buNone/>
            </a:pPr>
            <a:r>
              <a:rPr lang="en" sz="1400">
                <a:solidFill>
                  <a:srgbClr val="000000"/>
                </a:solidFill>
              </a:rPr>
              <a:t>Logic 2:-</a:t>
            </a:r>
            <a:endParaRPr sz="1400">
              <a:solidFill>
                <a:srgbClr val="000000"/>
              </a:solidFill>
            </a:endParaRPr>
          </a:p>
          <a:p>
            <a:pPr marL="457200" lvl="0" indent="0" algn="l" rtl="0">
              <a:lnSpc>
                <a:spcPct val="115000"/>
              </a:lnSpc>
              <a:spcBef>
                <a:spcPts val="1200"/>
              </a:spcBef>
              <a:spcAft>
                <a:spcPts val="1200"/>
              </a:spcAft>
              <a:buNone/>
            </a:pPr>
            <a:r>
              <a:rPr lang="en" sz="1400">
                <a:solidFill>
                  <a:srgbClr val="000000"/>
                </a:solidFill>
              </a:rPr>
              <a:t>The number of individuals in each of the Workclass and Education-Num in each Occupation with income in each income level in each Native Country in ascending order.</a:t>
            </a:r>
            <a:endParaRPr sz="1879"/>
          </a:p>
        </p:txBody>
      </p:sp>
      <p:sp>
        <p:nvSpPr>
          <p:cNvPr id="164" name="Google Shape;164;p23"/>
          <p:cNvSpPr txBox="1"/>
          <p:nvPr/>
        </p:nvSpPr>
        <p:spPr>
          <a:xfrm>
            <a:off x="1498775" y="2895225"/>
            <a:ext cx="61086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Lato"/>
                <a:ea typeface="Lato"/>
                <a:cs typeface="Lato"/>
                <a:sym typeface="Lato"/>
              </a:rPr>
              <a:t>Categorized all Native Country with Subcategories of all</a:t>
            </a:r>
            <a:endParaRPr b="1">
              <a:latin typeface="Lato"/>
              <a:ea typeface="Lato"/>
              <a:cs typeface="Lato"/>
              <a:sym typeface="Lato"/>
            </a:endParaRPr>
          </a:p>
          <a:p>
            <a:pPr marL="457200" lvl="0" indent="-317500" algn="l" rtl="0">
              <a:spcBef>
                <a:spcPts val="0"/>
              </a:spcBef>
              <a:spcAft>
                <a:spcPts val="0"/>
              </a:spcAft>
              <a:buSzPts val="1400"/>
              <a:buFont typeface="Lato"/>
              <a:buChar char="❖"/>
            </a:pPr>
            <a:r>
              <a:rPr lang="en" b="1">
                <a:latin typeface="Lato"/>
                <a:ea typeface="Lato"/>
                <a:cs typeface="Lato"/>
                <a:sym typeface="Lato"/>
              </a:rPr>
              <a:t>Income level</a:t>
            </a:r>
            <a:endParaRPr b="1">
              <a:latin typeface="Lato"/>
              <a:ea typeface="Lato"/>
              <a:cs typeface="Lato"/>
              <a:sym typeface="Lato"/>
            </a:endParaRPr>
          </a:p>
          <a:p>
            <a:pPr marL="457200" lvl="0" indent="-317500" algn="l" rtl="0">
              <a:spcBef>
                <a:spcPts val="0"/>
              </a:spcBef>
              <a:spcAft>
                <a:spcPts val="0"/>
              </a:spcAft>
              <a:buSzPts val="1400"/>
              <a:buFont typeface="Lato"/>
              <a:buChar char="❖"/>
            </a:pPr>
            <a:r>
              <a:rPr lang="en" b="1">
                <a:latin typeface="Lato"/>
                <a:ea typeface="Lato"/>
                <a:cs typeface="Lato"/>
                <a:sym typeface="Lato"/>
              </a:rPr>
              <a:t>Occupation </a:t>
            </a:r>
            <a:endParaRPr b="1">
              <a:latin typeface="Lato"/>
              <a:ea typeface="Lato"/>
              <a:cs typeface="Lato"/>
              <a:sym typeface="Lato"/>
            </a:endParaRPr>
          </a:p>
          <a:p>
            <a:pPr marL="457200" lvl="0" indent="-317500" algn="l" rtl="0">
              <a:spcBef>
                <a:spcPts val="0"/>
              </a:spcBef>
              <a:spcAft>
                <a:spcPts val="0"/>
              </a:spcAft>
              <a:buSzPts val="1400"/>
              <a:buFont typeface="Lato"/>
              <a:buChar char="❖"/>
            </a:pPr>
            <a:r>
              <a:rPr lang="en" b="1">
                <a:latin typeface="Lato"/>
                <a:ea typeface="Lato"/>
                <a:cs typeface="Lato"/>
                <a:sym typeface="Lato"/>
              </a:rPr>
              <a:t>Education_Num</a:t>
            </a:r>
            <a:endParaRPr b="1">
              <a:latin typeface="Lato"/>
              <a:ea typeface="Lato"/>
              <a:cs typeface="Lato"/>
              <a:sym typeface="Lato"/>
            </a:endParaRPr>
          </a:p>
          <a:p>
            <a:pPr marL="457200" lvl="0" indent="-317500" algn="l" rtl="0">
              <a:spcBef>
                <a:spcPts val="0"/>
              </a:spcBef>
              <a:spcAft>
                <a:spcPts val="0"/>
              </a:spcAft>
              <a:buSzPts val="1400"/>
              <a:buFont typeface="Lato"/>
              <a:buChar char="❖"/>
            </a:pPr>
            <a:r>
              <a:rPr lang="en" b="1">
                <a:latin typeface="Lato"/>
                <a:ea typeface="Lato"/>
                <a:cs typeface="Lato"/>
                <a:sym typeface="Lato"/>
              </a:rPr>
              <a:t>Workclass</a:t>
            </a:r>
            <a:endParaRPr b="1">
              <a:latin typeface="Lato"/>
              <a:ea typeface="Lato"/>
              <a:cs typeface="Lato"/>
              <a:sym typeface="Lato"/>
            </a:endParaRPr>
          </a:p>
          <a:p>
            <a:pPr marL="457200" lvl="0" indent="-317500" algn="l" rtl="0">
              <a:spcBef>
                <a:spcPts val="0"/>
              </a:spcBef>
              <a:spcAft>
                <a:spcPts val="0"/>
              </a:spcAft>
              <a:buSzPts val="1400"/>
              <a:buFont typeface="Lato"/>
              <a:buChar char="❖"/>
            </a:pPr>
            <a:r>
              <a:rPr lang="en" b="1">
                <a:latin typeface="Lato"/>
                <a:ea typeface="Lato"/>
                <a:cs typeface="Lato"/>
                <a:sym typeface="Lato"/>
              </a:rPr>
              <a:t>With Number of Individuals</a:t>
            </a:r>
            <a:endParaRPr b="1">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69"/>
        <p:cNvGrpSpPr/>
        <p:nvPr/>
      </p:nvGrpSpPr>
      <p:grpSpPr>
        <a:xfrm>
          <a:off x="0" y="0"/>
          <a:ext cx="0" cy="0"/>
          <a:chOff x="0" y="0"/>
          <a:chExt cx="0" cy="0"/>
        </a:xfrm>
      </p:grpSpPr>
      <p:pic>
        <p:nvPicPr>
          <p:cNvPr id="171" name="Google Shape;171;p24"/>
          <p:cNvPicPr preferRelativeResize="0"/>
          <p:nvPr/>
        </p:nvPicPr>
        <p:blipFill>
          <a:blip r:embed="rId3">
            <a:alphaModFix/>
          </a:blip>
          <a:stretch>
            <a:fillRect/>
          </a:stretch>
        </p:blipFill>
        <p:spPr>
          <a:xfrm>
            <a:off x="152400" y="152400"/>
            <a:ext cx="7693373" cy="48387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175"/>
        <p:cNvGrpSpPr/>
        <p:nvPr/>
      </p:nvGrpSpPr>
      <p:grpSpPr>
        <a:xfrm>
          <a:off x="0" y="0"/>
          <a:ext cx="0" cy="0"/>
          <a:chOff x="0" y="0"/>
          <a:chExt cx="0" cy="0"/>
        </a:xfrm>
      </p:grpSpPr>
      <p:sp>
        <p:nvSpPr>
          <p:cNvPr id="176" name="Google Shape;176;p25"/>
          <p:cNvSpPr txBox="1"/>
          <p:nvPr/>
        </p:nvSpPr>
        <p:spPr>
          <a:xfrm>
            <a:off x="163950" y="133600"/>
            <a:ext cx="2538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latin typeface="Lato"/>
                <a:ea typeface="Lato"/>
                <a:cs typeface="Lato"/>
                <a:sym typeface="Lato"/>
              </a:rPr>
              <a:t>Output Code Screenshot.</a:t>
            </a:r>
            <a:endParaRPr sz="1500" b="1">
              <a:latin typeface="Lato"/>
              <a:ea typeface="Lato"/>
              <a:cs typeface="Lato"/>
              <a:sym typeface="Lato"/>
            </a:endParaRPr>
          </a:p>
        </p:txBody>
      </p:sp>
      <p:pic>
        <p:nvPicPr>
          <p:cNvPr id="178" name="Google Shape;178;p25"/>
          <p:cNvPicPr preferRelativeResize="0"/>
          <p:nvPr/>
        </p:nvPicPr>
        <p:blipFill>
          <a:blip r:embed="rId3">
            <a:alphaModFix/>
          </a:blip>
          <a:stretch>
            <a:fillRect/>
          </a:stretch>
        </p:blipFill>
        <p:spPr>
          <a:xfrm>
            <a:off x="163950" y="549100"/>
            <a:ext cx="8422651" cy="45266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82"/>
        <p:cNvGrpSpPr/>
        <p:nvPr/>
      </p:nvGrpSpPr>
      <p:grpSpPr>
        <a:xfrm>
          <a:off x="0" y="0"/>
          <a:ext cx="0" cy="0"/>
          <a:chOff x="0" y="0"/>
          <a:chExt cx="0" cy="0"/>
        </a:xfrm>
      </p:grpSpPr>
      <p:sp>
        <p:nvSpPr>
          <p:cNvPr id="183" name="Google Shape;183;p26"/>
          <p:cNvSpPr txBox="1">
            <a:spLocks noGrp="1"/>
          </p:cNvSpPr>
          <p:nvPr>
            <p:ph type="title"/>
          </p:nvPr>
        </p:nvSpPr>
        <p:spPr>
          <a:xfrm>
            <a:off x="415400" y="97750"/>
            <a:ext cx="83934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1500">
                <a:solidFill>
                  <a:srgbClr val="434343"/>
                </a:solidFill>
                <a:latin typeface="Lato"/>
                <a:ea typeface="Lato"/>
                <a:cs typeface="Lato"/>
                <a:sym typeface="Lato"/>
              </a:rPr>
              <a:t>Logic 3:  The Maximum Capital  Gain for Each Race and Gender in Each Native Country in ascending order.</a:t>
            </a:r>
            <a:endParaRPr sz="1500">
              <a:solidFill>
                <a:srgbClr val="434343"/>
              </a:solidFill>
              <a:latin typeface="Lato"/>
              <a:ea typeface="Lato"/>
              <a:cs typeface="Lato"/>
              <a:sym typeface="Lato"/>
            </a:endParaRPr>
          </a:p>
          <a:p>
            <a:pPr marL="0" lvl="0" indent="0" algn="l" rtl="0">
              <a:spcBef>
                <a:spcPts val="0"/>
              </a:spcBef>
              <a:spcAft>
                <a:spcPts val="0"/>
              </a:spcAft>
              <a:buSzPts val="990"/>
              <a:buNone/>
            </a:pPr>
            <a:endParaRPr sz="1500">
              <a:solidFill>
                <a:srgbClr val="434343"/>
              </a:solidFill>
              <a:latin typeface="Lato"/>
              <a:ea typeface="Lato"/>
              <a:cs typeface="Lato"/>
              <a:sym typeface="Lato"/>
            </a:endParaRPr>
          </a:p>
          <a:p>
            <a:pPr marL="0" lvl="0" indent="0" algn="l" rtl="0">
              <a:spcBef>
                <a:spcPts val="0"/>
              </a:spcBef>
              <a:spcAft>
                <a:spcPts val="0"/>
              </a:spcAft>
              <a:buSzPts val="990"/>
              <a:buNone/>
            </a:pPr>
            <a:r>
              <a:rPr lang="en" sz="1500">
                <a:latin typeface="Lato"/>
                <a:ea typeface="Lato"/>
                <a:cs typeface="Lato"/>
                <a:sym typeface="Lato"/>
              </a:rPr>
              <a:t> </a:t>
            </a:r>
            <a:endParaRPr sz="1200" b="0">
              <a:solidFill>
                <a:srgbClr val="494C4E"/>
              </a:solidFill>
              <a:highlight>
                <a:srgbClr val="FFFFFF"/>
              </a:highlight>
              <a:latin typeface="Arial"/>
              <a:ea typeface="Arial"/>
              <a:cs typeface="Arial"/>
              <a:sym typeface="Arial"/>
            </a:endParaRPr>
          </a:p>
          <a:p>
            <a:pPr marL="0" lvl="0" indent="0" algn="l" rtl="0">
              <a:spcBef>
                <a:spcPts val="0"/>
              </a:spcBef>
              <a:spcAft>
                <a:spcPts val="0"/>
              </a:spcAft>
              <a:buSzPts val="990"/>
              <a:buNone/>
            </a:pPr>
            <a:endParaRPr sz="1500">
              <a:latin typeface="Lato"/>
              <a:ea typeface="Lato"/>
              <a:cs typeface="Lato"/>
              <a:sym typeface="Lato"/>
            </a:endParaRPr>
          </a:p>
        </p:txBody>
      </p:sp>
      <p:sp>
        <p:nvSpPr>
          <p:cNvPr id="184" name="Google Shape;184;p26"/>
          <p:cNvSpPr txBox="1">
            <a:spLocks noGrp="1"/>
          </p:cNvSpPr>
          <p:nvPr>
            <p:ph type="body" idx="1"/>
          </p:nvPr>
        </p:nvSpPr>
        <p:spPr>
          <a:xfrm>
            <a:off x="729450" y="708550"/>
            <a:ext cx="7688400" cy="42150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endParaRPr sz="1400" b="1">
              <a:solidFill>
                <a:srgbClr val="000000"/>
              </a:solidFill>
            </a:endParaRPr>
          </a:p>
          <a:p>
            <a:pPr marL="0" lvl="0" indent="0" algn="l" rtl="0">
              <a:lnSpc>
                <a:spcPct val="100000"/>
              </a:lnSpc>
              <a:spcBef>
                <a:spcPts val="0"/>
              </a:spcBef>
              <a:spcAft>
                <a:spcPts val="0"/>
              </a:spcAft>
              <a:buNone/>
            </a:pPr>
            <a:r>
              <a:rPr lang="en" sz="1400" b="1">
                <a:solidFill>
                  <a:srgbClr val="000000"/>
                </a:solidFill>
              </a:rPr>
              <a:t>Categorized all Native Country with Subcategories of all</a:t>
            </a:r>
            <a:endParaRPr sz="1400" b="1">
              <a:solidFill>
                <a:srgbClr val="000000"/>
              </a:solidFill>
            </a:endParaRPr>
          </a:p>
          <a:p>
            <a:pPr marL="457200" lvl="0" indent="-317500" algn="l" rtl="0">
              <a:lnSpc>
                <a:spcPct val="100000"/>
              </a:lnSpc>
              <a:spcBef>
                <a:spcPts val="0"/>
              </a:spcBef>
              <a:spcAft>
                <a:spcPts val="0"/>
              </a:spcAft>
              <a:buClr>
                <a:srgbClr val="000000"/>
              </a:buClr>
              <a:buSzPts val="1400"/>
              <a:buFont typeface="Lato"/>
              <a:buChar char="❖"/>
            </a:pPr>
            <a:r>
              <a:rPr lang="en" sz="1400" b="1">
                <a:solidFill>
                  <a:srgbClr val="000000"/>
                </a:solidFill>
              </a:rPr>
              <a:t>Race</a:t>
            </a:r>
            <a:endParaRPr sz="1400" b="1">
              <a:solidFill>
                <a:srgbClr val="000000"/>
              </a:solidFill>
            </a:endParaRPr>
          </a:p>
          <a:p>
            <a:pPr marL="457200" lvl="0" indent="-317500" algn="l" rtl="0">
              <a:lnSpc>
                <a:spcPct val="100000"/>
              </a:lnSpc>
              <a:spcBef>
                <a:spcPts val="0"/>
              </a:spcBef>
              <a:spcAft>
                <a:spcPts val="0"/>
              </a:spcAft>
              <a:buClr>
                <a:srgbClr val="000000"/>
              </a:buClr>
              <a:buSzPts val="1400"/>
              <a:buFont typeface="Lato"/>
              <a:buChar char="❖"/>
            </a:pPr>
            <a:r>
              <a:rPr lang="en" sz="1400" b="1">
                <a:solidFill>
                  <a:srgbClr val="000000"/>
                </a:solidFill>
              </a:rPr>
              <a:t>Sex</a:t>
            </a:r>
            <a:endParaRPr sz="1400" b="1">
              <a:solidFill>
                <a:srgbClr val="000000"/>
              </a:solidFill>
            </a:endParaRPr>
          </a:p>
          <a:p>
            <a:pPr marL="457200" lvl="0" indent="-317500" algn="l" rtl="0">
              <a:lnSpc>
                <a:spcPct val="100000"/>
              </a:lnSpc>
              <a:spcBef>
                <a:spcPts val="0"/>
              </a:spcBef>
              <a:spcAft>
                <a:spcPts val="0"/>
              </a:spcAft>
              <a:buClr>
                <a:srgbClr val="000000"/>
              </a:buClr>
              <a:buSzPts val="1400"/>
              <a:buFont typeface="Lato"/>
              <a:buChar char="❖"/>
            </a:pPr>
            <a:r>
              <a:rPr lang="en" sz="1400" b="1">
                <a:solidFill>
                  <a:srgbClr val="000000"/>
                </a:solidFill>
              </a:rPr>
              <a:t>Capital_Gain</a:t>
            </a:r>
            <a:endParaRPr sz="1400" b="1">
              <a:solidFill>
                <a:srgbClr val="000000"/>
              </a:solidFill>
            </a:endParaRPr>
          </a:p>
          <a:p>
            <a:pPr marL="0" lvl="0" indent="0" algn="l" rtl="0">
              <a:lnSpc>
                <a:spcPct val="100000"/>
              </a:lnSpc>
              <a:spcBef>
                <a:spcPts val="0"/>
              </a:spcBef>
              <a:spcAft>
                <a:spcPts val="0"/>
              </a:spcAft>
              <a:buNone/>
            </a:pPr>
            <a:endParaRPr sz="1400" b="1">
              <a:solidFill>
                <a:srgbClr val="000000"/>
              </a:solidFill>
            </a:endParaRPr>
          </a:p>
          <a:p>
            <a:pPr marL="0" lvl="0" indent="0" algn="l" rtl="0">
              <a:lnSpc>
                <a:spcPct val="100000"/>
              </a:lnSpc>
              <a:spcBef>
                <a:spcPts val="0"/>
              </a:spcBef>
              <a:spcAft>
                <a:spcPts val="0"/>
              </a:spcAft>
              <a:buNone/>
            </a:pPr>
            <a:r>
              <a:rPr lang="en" sz="1400" b="1">
                <a:solidFill>
                  <a:srgbClr val="000000"/>
                </a:solidFill>
              </a:rPr>
              <a:t>To follow the aim of logic all the fields were available in the Citizen table. The Query was run to</a:t>
            </a:r>
            <a:endParaRPr sz="1400" b="1">
              <a:solidFill>
                <a:srgbClr val="000000"/>
              </a:solidFill>
            </a:endParaRPr>
          </a:p>
          <a:p>
            <a:pPr marL="0" lvl="0" indent="0" algn="l" rtl="0">
              <a:lnSpc>
                <a:spcPct val="100000"/>
              </a:lnSpc>
              <a:spcBef>
                <a:spcPts val="0"/>
              </a:spcBef>
              <a:spcAft>
                <a:spcPts val="0"/>
              </a:spcAft>
              <a:buNone/>
            </a:pPr>
            <a:r>
              <a:rPr lang="en" sz="1400" b="1">
                <a:solidFill>
                  <a:srgbClr val="000000"/>
                </a:solidFill>
              </a:rPr>
              <a:t>Find the Maximum Capital Gain pertaining to the each Race, Sex and Native Country.</a:t>
            </a:r>
            <a:endParaRPr sz="1400" b="1">
              <a:solidFill>
                <a:srgbClr val="000000"/>
              </a:solidFill>
            </a:endParaRPr>
          </a:p>
          <a:p>
            <a:pPr marL="457200" lvl="0" indent="0" algn="l" rtl="0">
              <a:lnSpc>
                <a:spcPct val="100000"/>
              </a:lnSpc>
              <a:spcBef>
                <a:spcPts val="0"/>
              </a:spcBef>
              <a:spcAft>
                <a:spcPts val="0"/>
              </a:spcAft>
              <a:buNone/>
            </a:pPr>
            <a:endParaRPr sz="1400" b="1">
              <a:solidFill>
                <a:srgbClr val="000000"/>
              </a:solidFill>
            </a:endParaRPr>
          </a:p>
          <a:p>
            <a:pPr marL="0" lvl="0" indent="0" algn="l" rtl="0">
              <a:spcBef>
                <a:spcPts val="0"/>
              </a:spcBef>
              <a:spcAft>
                <a:spcPts val="1200"/>
              </a:spcAft>
              <a:buNone/>
            </a:pPr>
            <a:endParaRPr/>
          </a:p>
        </p:txBody>
      </p:sp>
      <p:sp>
        <p:nvSpPr>
          <p:cNvPr id="185" name="Google Shape;185;p26"/>
          <p:cNvSpPr txBox="1"/>
          <p:nvPr/>
        </p:nvSpPr>
        <p:spPr>
          <a:xfrm>
            <a:off x="7562525" y="4642600"/>
            <a:ext cx="1502700" cy="42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186" name="Google Shape;186;p26"/>
          <p:cNvSpPr txBox="1"/>
          <p:nvPr/>
        </p:nvSpPr>
        <p:spPr>
          <a:xfrm>
            <a:off x="6010925" y="4728100"/>
            <a:ext cx="2064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b="1">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91"/>
        <p:cNvGrpSpPr/>
        <p:nvPr/>
      </p:nvGrpSpPr>
      <p:grpSpPr>
        <a:xfrm>
          <a:off x="0" y="0"/>
          <a:ext cx="0" cy="0"/>
          <a:chOff x="0" y="0"/>
          <a:chExt cx="0" cy="0"/>
        </a:xfrm>
      </p:grpSpPr>
      <p:sp>
        <p:nvSpPr>
          <p:cNvPr id="192" name="Google Shape;192;p27"/>
          <p:cNvSpPr txBox="1">
            <a:spLocks noGrp="1"/>
          </p:cNvSpPr>
          <p:nvPr>
            <p:ph type="title"/>
          </p:nvPr>
        </p:nvSpPr>
        <p:spPr>
          <a:xfrm>
            <a:off x="729450" y="733950"/>
            <a:ext cx="7688400" cy="1244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93" name="Google Shape;193;p27"/>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94" name="Google Shape;194;p27"/>
          <p:cNvSpPr txBox="1"/>
          <p:nvPr/>
        </p:nvSpPr>
        <p:spPr>
          <a:xfrm>
            <a:off x="6328575" y="4471550"/>
            <a:ext cx="2211300" cy="4002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endParaRPr b="1">
              <a:latin typeface="Lato"/>
              <a:ea typeface="Lato"/>
              <a:cs typeface="Lato"/>
              <a:sym typeface="Lato"/>
            </a:endParaRPr>
          </a:p>
        </p:txBody>
      </p:sp>
      <p:pic>
        <p:nvPicPr>
          <p:cNvPr id="195" name="Google Shape;195;p27"/>
          <p:cNvPicPr preferRelativeResize="0"/>
          <p:nvPr/>
        </p:nvPicPr>
        <p:blipFill>
          <a:blip r:embed="rId3">
            <a:alphaModFix/>
          </a:blip>
          <a:stretch>
            <a:fillRect/>
          </a:stretch>
        </p:blipFill>
        <p:spPr>
          <a:xfrm>
            <a:off x="145475" y="170325"/>
            <a:ext cx="8903899" cy="48369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200"/>
        <p:cNvGrpSpPr/>
        <p:nvPr/>
      </p:nvGrpSpPr>
      <p:grpSpPr>
        <a:xfrm>
          <a:off x="0" y="0"/>
          <a:ext cx="0" cy="0"/>
          <a:chOff x="0" y="0"/>
          <a:chExt cx="0" cy="0"/>
        </a:xfrm>
      </p:grpSpPr>
      <p:sp>
        <p:nvSpPr>
          <p:cNvPr id="201" name="Google Shape;201;p28"/>
          <p:cNvSpPr txBox="1">
            <a:spLocks noGrp="1"/>
          </p:cNvSpPr>
          <p:nvPr>
            <p:ph type="title"/>
          </p:nvPr>
        </p:nvSpPr>
        <p:spPr>
          <a:xfrm>
            <a:off x="729450" y="146600"/>
            <a:ext cx="7688400" cy="501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solidFill>
                  <a:srgbClr val="434343"/>
                </a:solidFill>
                <a:latin typeface="Lato"/>
                <a:ea typeface="Lato"/>
                <a:cs typeface="Lato"/>
                <a:sym typeface="Lato"/>
              </a:rPr>
              <a:t>Output for Logic 3:</a:t>
            </a:r>
            <a:endParaRPr sz="1500">
              <a:solidFill>
                <a:srgbClr val="434343"/>
              </a:solidFill>
              <a:latin typeface="Lato"/>
              <a:ea typeface="Lato"/>
              <a:cs typeface="Lato"/>
              <a:sym typeface="Lato"/>
            </a:endParaRPr>
          </a:p>
        </p:txBody>
      </p:sp>
      <p:sp>
        <p:nvSpPr>
          <p:cNvPr id="202" name="Google Shape;202;p28"/>
          <p:cNvSpPr txBox="1">
            <a:spLocks noGrp="1"/>
          </p:cNvSpPr>
          <p:nvPr>
            <p:ph type="body" idx="1"/>
          </p:nvPr>
        </p:nvSpPr>
        <p:spPr>
          <a:xfrm>
            <a:off x="729450" y="549802"/>
            <a:ext cx="7688400" cy="3848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203" name="Google Shape;203;p28"/>
          <p:cNvSpPr txBox="1"/>
          <p:nvPr/>
        </p:nvSpPr>
        <p:spPr>
          <a:xfrm>
            <a:off x="6218625" y="4508200"/>
            <a:ext cx="1734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b="1">
              <a:latin typeface="Lato"/>
              <a:ea typeface="Lato"/>
              <a:cs typeface="Lato"/>
              <a:sym typeface="Lato"/>
            </a:endParaRPr>
          </a:p>
        </p:txBody>
      </p:sp>
      <p:pic>
        <p:nvPicPr>
          <p:cNvPr id="204" name="Google Shape;204;p28"/>
          <p:cNvPicPr preferRelativeResize="0"/>
          <p:nvPr/>
        </p:nvPicPr>
        <p:blipFill>
          <a:blip r:embed="rId3">
            <a:alphaModFix/>
          </a:blip>
          <a:stretch>
            <a:fillRect/>
          </a:stretch>
        </p:blipFill>
        <p:spPr>
          <a:xfrm>
            <a:off x="152400" y="4550602"/>
            <a:ext cx="9525" cy="9525"/>
          </a:xfrm>
          <a:prstGeom prst="rect">
            <a:avLst/>
          </a:prstGeom>
          <a:noFill/>
          <a:ln>
            <a:noFill/>
          </a:ln>
        </p:spPr>
      </p:pic>
      <p:sp>
        <p:nvSpPr>
          <p:cNvPr id="205" name="Google Shape;205;p28"/>
          <p:cNvSpPr txBox="1"/>
          <p:nvPr/>
        </p:nvSpPr>
        <p:spPr>
          <a:xfrm>
            <a:off x="5754375" y="4447100"/>
            <a:ext cx="21504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Lato"/>
              <a:buChar char="-"/>
            </a:pPr>
            <a:r>
              <a:rPr lang="en" b="1">
                <a:latin typeface="Lato"/>
                <a:ea typeface="Lato"/>
                <a:cs typeface="Lato"/>
                <a:sym typeface="Lato"/>
              </a:rPr>
              <a:t>Sneha Dubey</a:t>
            </a:r>
            <a:endParaRPr b="1">
              <a:latin typeface="Lato"/>
              <a:ea typeface="Lato"/>
              <a:cs typeface="Lato"/>
              <a:sym typeface="Lato"/>
            </a:endParaRPr>
          </a:p>
        </p:txBody>
      </p:sp>
      <p:pic>
        <p:nvPicPr>
          <p:cNvPr id="206" name="Google Shape;206;p28"/>
          <p:cNvPicPr preferRelativeResize="0"/>
          <p:nvPr/>
        </p:nvPicPr>
        <p:blipFill>
          <a:blip r:embed="rId4">
            <a:alphaModFix/>
          </a:blip>
          <a:stretch>
            <a:fillRect/>
          </a:stretch>
        </p:blipFill>
        <p:spPr>
          <a:xfrm>
            <a:off x="215725" y="549800"/>
            <a:ext cx="8788252" cy="4525575"/>
          </a:xfrm>
          <a:prstGeom prst="rect">
            <a:avLst/>
          </a:prstGeom>
          <a:noFill/>
          <a:ln>
            <a:noFill/>
          </a:ln>
        </p:spPr>
      </p:pic>
      <p:cxnSp>
        <p:nvCxnSpPr>
          <p:cNvPr id="208" name="Google Shape;208;p28"/>
          <p:cNvCxnSpPr/>
          <p:nvPr/>
        </p:nvCxnSpPr>
        <p:spPr>
          <a:xfrm>
            <a:off x="1566900" y="4859650"/>
            <a:ext cx="5177700" cy="11400"/>
          </a:xfrm>
          <a:prstGeom prst="straightConnector1">
            <a:avLst/>
          </a:prstGeom>
          <a:noFill/>
          <a:ln w="9525" cap="flat" cmpd="sng">
            <a:solidFill>
              <a:schemeClr val="dk2"/>
            </a:solidFill>
            <a:prstDash val="solid"/>
            <a:round/>
            <a:headEnd type="none" w="med" len="med"/>
            <a:tailEnd type="none" w="med" len="med"/>
          </a:ln>
        </p:spPr>
      </p:cxnSp>
      <p:cxnSp>
        <p:nvCxnSpPr>
          <p:cNvPr id="209" name="Google Shape;209;p28"/>
          <p:cNvCxnSpPr/>
          <p:nvPr/>
        </p:nvCxnSpPr>
        <p:spPr>
          <a:xfrm>
            <a:off x="1521475" y="5018600"/>
            <a:ext cx="5211600" cy="11400"/>
          </a:xfrm>
          <a:prstGeom prst="straightConnector1">
            <a:avLst/>
          </a:prstGeom>
          <a:noFill/>
          <a:ln w="9525" cap="flat" cmpd="sng">
            <a:solidFill>
              <a:schemeClr val="dk2"/>
            </a:solidFill>
            <a:prstDash val="solid"/>
            <a:round/>
            <a:headEnd type="none" w="med" len="med"/>
            <a:tailEnd type="none" w="med" len="med"/>
          </a:ln>
        </p:spPr>
      </p:cxnSp>
      <p:cxnSp>
        <p:nvCxnSpPr>
          <p:cNvPr id="210" name="Google Shape;210;p28"/>
          <p:cNvCxnSpPr/>
          <p:nvPr/>
        </p:nvCxnSpPr>
        <p:spPr>
          <a:xfrm>
            <a:off x="1578250" y="4871000"/>
            <a:ext cx="0" cy="181800"/>
          </a:xfrm>
          <a:prstGeom prst="straightConnector1">
            <a:avLst/>
          </a:prstGeom>
          <a:noFill/>
          <a:ln w="9525" cap="flat" cmpd="sng">
            <a:solidFill>
              <a:schemeClr val="dk2"/>
            </a:solidFill>
            <a:prstDash val="solid"/>
            <a:round/>
            <a:headEnd type="none" w="med" len="med"/>
            <a:tailEnd type="none" w="med" len="med"/>
          </a:ln>
        </p:spPr>
      </p:cxnSp>
      <p:cxnSp>
        <p:nvCxnSpPr>
          <p:cNvPr id="211" name="Google Shape;211;p28"/>
          <p:cNvCxnSpPr/>
          <p:nvPr/>
        </p:nvCxnSpPr>
        <p:spPr>
          <a:xfrm>
            <a:off x="6744450" y="4859650"/>
            <a:ext cx="0" cy="1929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9"/>
          <p:cNvSpPr txBox="1">
            <a:spLocks noGrp="1"/>
          </p:cNvSpPr>
          <p:nvPr>
            <p:ph type="ctrTitle"/>
          </p:nvPr>
        </p:nvSpPr>
        <p:spPr>
          <a:xfrm>
            <a:off x="1194575" y="1354275"/>
            <a:ext cx="6717000" cy="274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50"/>
              <a:t>Logic : 4</a:t>
            </a:r>
            <a:endParaRPr sz="1750"/>
          </a:p>
          <a:p>
            <a:pPr marL="0" lvl="0" indent="0" algn="l" rtl="0">
              <a:spcBef>
                <a:spcPts val="0"/>
              </a:spcBef>
              <a:spcAft>
                <a:spcPts val="0"/>
              </a:spcAft>
              <a:buNone/>
            </a:pPr>
            <a:endParaRPr sz="1750"/>
          </a:p>
          <a:p>
            <a:pPr marL="0" lvl="0" indent="0" algn="l" rtl="0">
              <a:spcBef>
                <a:spcPts val="0"/>
              </a:spcBef>
              <a:spcAft>
                <a:spcPts val="0"/>
              </a:spcAft>
              <a:buNone/>
            </a:pPr>
            <a:r>
              <a:rPr lang="en" sz="1750"/>
              <a:t>The average of the difference of Capital Gain minus Capital Loss for each Marital-Status and Relationship in each Native Country in ascending order.</a:t>
            </a:r>
            <a:endParaRPr sz="1750"/>
          </a:p>
        </p:txBody>
      </p:sp>
      <p:sp>
        <p:nvSpPr>
          <p:cNvPr id="217" name="Google Shape;217;p29"/>
          <p:cNvSpPr txBox="1"/>
          <p:nvPr/>
        </p:nvSpPr>
        <p:spPr>
          <a:xfrm>
            <a:off x="1498775" y="2895225"/>
            <a:ext cx="61086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Lato"/>
                <a:ea typeface="Lato"/>
                <a:cs typeface="Lato"/>
                <a:sym typeface="Lato"/>
              </a:rPr>
              <a:t>Categorized all Native Country with Subcategories of all</a:t>
            </a:r>
            <a:endParaRPr b="1">
              <a:latin typeface="Lato"/>
              <a:ea typeface="Lato"/>
              <a:cs typeface="Lato"/>
              <a:sym typeface="Lato"/>
            </a:endParaRPr>
          </a:p>
          <a:p>
            <a:pPr marL="0" lvl="0" indent="0" algn="l" rtl="0">
              <a:spcBef>
                <a:spcPts val="0"/>
              </a:spcBef>
              <a:spcAft>
                <a:spcPts val="0"/>
              </a:spcAft>
              <a:buNone/>
            </a:pPr>
            <a:r>
              <a:rPr lang="en" b="1">
                <a:latin typeface="Lato"/>
                <a:ea typeface="Lato"/>
                <a:cs typeface="Lato"/>
                <a:sym typeface="Lato"/>
              </a:rPr>
              <a:t>→ Marital Status </a:t>
            </a:r>
            <a:endParaRPr b="1">
              <a:latin typeface="Lato"/>
              <a:ea typeface="Lato"/>
              <a:cs typeface="Lato"/>
              <a:sym typeface="Lato"/>
            </a:endParaRPr>
          </a:p>
          <a:p>
            <a:pPr marL="0" lvl="0" indent="0" algn="l" rtl="0">
              <a:spcBef>
                <a:spcPts val="0"/>
              </a:spcBef>
              <a:spcAft>
                <a:spcPts val="0"/>
              </a:spcAft>
              <a:buNone/>
            </a:pPr>
            <a:r>
              <a:rPr lang="en" b="1">
                <a:latin typeface="Lato"/>
                <a:ea typeface="Lato"/>
                <a:cs typeface="Lato"/>
                <a:sym typeface="Lato"/>
              </a:rPr>
              <a:t>→ Relationship</a:t>
            </a:r>
            <a:endParaRPr b="1">
              <a:latin typeface="Lato"/>
              <a:ea typeface="Lato"/>
              <a:cs typeface="Lato"/>
              <a:sym typeface="Lato"/>
            </a:endParaRPr>
          </a:p>
          <a:p>
            <a:pPr marL="0" lvl="0" indent="0" algn="l" rtl="0">
              <a:spcBef>
                <a:spcPts val="0"/>
              </a:spcBef>
              <a:spcAft>
                <a:spcPts val="0"/>
              </a:spcAft>
              <a:buNone/>
            </a:pPr>
            <a:r>
              <a:rPr lang="en" b="1">
                <a:latin typeface="Lato"/>
                <a:ea typeface="Lato"/>
                <a:cs typeface="Lato"/>
                <a:sym typeface="Lato"/>
              </a:rPr>
              <a:t>→ With Average difference of Capital Gain minus Capital Loss.</a:t>
            </a:r>
            <a:endParaRPr b="1">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222"/>
        <p:cNvGrpSpPr/>
        <p:nvPr/>
      </p:nvGrpSpPr>
      <p:grpSpPr>
        <a:xfrm>
          <a:off x="0" y="0"/>
          <a:ext cx="0" cy="0"/>
          <a:chOff x="0" y="0"/>
          <a:chExt cx="0" cy="0"/>
        </a:xfrm>
      </p:grpSpPr>
      <p:sp>
        <p:nvSpPr>
          <p:cNvPr id="223" name="Google Shape;223;p30"/>
          <p:cNvSpPr txBox="1"/>
          <p:nvPr/>
        </p:nvSpPr>
        <p:spPr>
          <a:xfrm>
            <a:off x="707225" y="610800"/>
            <a:ext cx="7875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24" name="Google Shape;224;p30"/>
          <p:cNvSpPr txBox="1"/>
          <p:nvPr/>
        </p:nvSpPr>
        <p:spPr>
          <a:xfrm>
            <a:off x="6043600" y="4693775"/>
            <a:ext cx="3000000" cy="3693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200" b="1">
                <a:latin typeface="Lato"/>
                <a:ea typeface="Lato"/>
                <a:cs typeface="Lato"/>
                <a:sym typeface="Lato"/>
              </a:rPr>
              <a:t>-Ramakrishna Doradla Venkatesh</a:t>
            </a:r>
            <a:endParaRPr sz="1200" b="1">
              <a:latin typeface="Lato"/>
              <a:ea typeface="Lato"/>
              <a:cs typeface="Lato"/>
              <a:sym typeface="Lato"/>
            </a:endParaRPr>
          </a:p>
        </p:txBody>
      </p:sp>
      <p:pic>
        <p:nvPicPr>
          <p:cNvPr id="225" name="Google Shape;225;p30"/>
          <p:cNvPicPr preferRelativeResize="0"/>
          <p:nvPr/>
        </p:nvPicPr>
        <p:blipFill>
          <a:blip r:embed="rId3">
            <a:alphaModFix/>
          </a:blip>
          <a:stretch>
            <a:fillRect/>
          </a:stretch>
        </p:blipFill>
        <p:spPr>
          <a:xfrm>
            <a:off x="0" y="0"/>
            <a:ext cx="9143999" cy="46937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229"/>
        <p:cNvGrpSpPr/>
        <p:nvPr/>
      </p:nvGrpSpPr>
      <p:grpSpPr>
        <a:xfrm>
          <a:off x="0" y="0"/>
          <a:ext cx="0" cy="0"/>
          <a:chOff x="0" y="0"/>
          <a:chExt cx="0" cy="0"/>
        </a:xfrm>
      </p:grpSpPr>
      <p:sp>
        <p:nvSpPr>
          <p:cNvPr id="230" name="Google Shape;230;p31"/>
          <p:cNvSpPr txBox="1"/>
          <p:nvPr/>
        </p:nvSpPr>
        <p:spPr>
          <a:xfrm>
            <a:off x="707225" y="610800"/>
            <a:ext cx="7875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pic>
        <p:nvPicPr>
          <p:cNvPr id="232" name="Google Shape;232;p31"/>
          <p:cNvPicPr preferRelativeResize="0"/>
          <p:nvPr/>
        </p:nvPicPr>
        <p:blipFill>
          <a:blip r:embed="rId3">
            <a:alphaModFix/>
          </a:blip>
          <a:stretch>
            <a:fillRect/>
          </a:stretch>
        </p:blipFill>
        <p:spPr>
          <a:xfrm>
            <a:off x="0" y="48975"/>
            <a:ext cx="9066894" cy="4725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4"/>
          <p:cNvSpPr txBox="1">
            <a:spLocks noGrp="1"/>
          </p:cNvSpPr>
          <p:nvPr>
            <p:ph type="title" idx="4294967295"/>
          </p:nvPr>
        </p:nvSpPr>
        <p:spPr>
          <a:xfrm>
            <a:off x="412525" y="73400"/>
            <a:ext cx="5197200" cy="768000"/>
          </a:xfrm>
          <a:prstGeom prst="rect">
            <a:avLst/>
          </a:prstGeom>
        </p:spPr>
        <p:txBody>
          <a:bodyPr spcFirstLastPara="1" wrap="square" lIns="91425" tIns="91425" rIns="91425" bIns="91425" anchor="t" anchorCtr="0">
            <a:normAutofit/>
          </a:bodyPr>
          <a:lstStyle/>
          <a:p>
            <a:pPr marL="0" lvl="0" indent="0" algn="l" rtl="0">
              <a:spcBef>
                <a:spcPts val="0"/>
              </a:spcBef>
              <a:spcAft>
                <a:spcPts val="1600"/>
              </a:spcAft>
              <a:buNone/>
            </a:pPr>
            <a:r>
              <a:rPr lang="en" sz="3600">
                <a:solidFill>
                  <a:schemeClr val="dk1"/>
                </a:solidFill>
              </a:rPr>
              <a:t>Updated ERD Diagram</a:t>
            </a:r>
            <a:endParaRPr sz="2400"/>
          </a:p>
        </p:txBody>
      </p:sp>
      <p:pic>
        <p:nvPicPr>
          <p:cNvPr id="95" name="Google Shape;95;p14"/>
          <p:cNvPicPr preferRelativeResize="0"/>
          <p:nvPr/>
        </p:nvPicPr>
        <p:blipFill rotWithShape="1">
          <a:blip r:embed="rId3">
            <a:alphaModFix/>
          </a:blip>
          <a:srcRect l="20913" t="19147" r="18990" b="25061"/>
          <a:stretch/>
        </p:blipFill>
        <p:spPr>
          <a:xfrm>
            <a:off x="762000" y="841400"/>
            <a:ext cx="7339848" cy="42584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2"/>
          <p:cNvSpPr txBox="1">
            <a:spLocks noGrp="1"/>
          </p:cNvSpPr>
          <p:nvPr>
            <p:ph type="ctrTitle"/>
          </p:nvPr>
        </p:nvSpPr>
        <p:spPr>
          <a:xfrm>
            <a:off x="0" y="1346850"/>
            <a:ext cx="2905800" cy="74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780"/>
              <a:t>Output Results</a:t>
            </a:r>
            <a:endParaRPr sz="2780"/>
          </a:p>
        </p:txBody>
      </p:sp>
      <p:pic>
        <p:nvPicPr>
          <p:cNvPr id="239" name="Google Shape;239;p32"/>
          <p:cNvPicPr preferRelativeResize="0"/>
          <p:nvPr/>
        </p:nvPicPr>
        <p:blipFill>
          <a:blip r:embed="rId3">
            <a:alphaModFix/>
          </a:blip>
          <a:stretch>
            <a:fillRect/>
          </a:stretch>
        </p:blipFill>
        <p:spPr>
          <a:xfrm>
            <a:off x="2715300" y="0"/>
            <a:ext cx="6382275"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3"/>
          <p:cNvSpPr txBox="1">
            <a:spLocks noGrp="1"/>
          </p:cNvSpPr>
          <p:nvPr>
            <p:ph type="ctrTitle"/>
          </p:nvPr>
        </p:nvSpPr>
        <p:spPr>
          <a:xfrm>
            <a:off x="1264900" y="1294000"/>
            <a:ext cx="6717000" cy="154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50"/>
              <a:t>Logic : 5</a:t>
            </a:r>
            <a:endParaRPr sz="1750"/>
          </a:p>
          <a:p>
            <a:pPr marL="0" lvl="0" indent="0" algn="l" rtl="0">
              <a:spcBef>
                <a:spcPts val="0"/>
              </a:spcBef>
              <a:spcAft>
                <a:spcPts val="0"/>
              </a:spcAft>
              <a:buNone/>
            </a:pPr>
            <a:endParaRPr sz="1750">
              <a:solidFill>
                <a:srgbClr val="000000"/>
              </a:solidFill>
            </a:endParaRPr>
          </a:p>
          <a:p>
            <a:pPr marL="0" lvl="0" indent="0" algn="l" rtl="0">
              <a:lnSpc>
                <a:spcPct val="115000"/>
              </a:lnSpc>
              <a:spcBef>
                <a:spcPts val="0"/>
              </a:spcBef>
              <a:spcAft>
                <a:spcPts val="1200"/>
              </a:spcAft>
              <a:buNone/>
            </a:pPr>
            <a:r>
              <a:rPr lang="en" sz="1500">
                <a:solidFill>
                  <a:srgbClr val="000000"/>
                </a:solidFill>
                <a:latin typeface="Lato"/>
                <a:ea typeface="Lato"/>
                <a:cs typeface="Lato"/>
                <a:sym typeface="Lato"/>
              </a:rPr>
              <a:t>The average Education-num for each Sex, Race and Marital Status in each Native Country in ascending order.</a:t>
            </a:r>
            <a:endParaRPr sz="1750">
              <a:solidFill>
                <a:srgbClr val="000000"/>
              </a:solidFill>
            </a:endParaRPr>
          </a:p>
        </p:txBody>
      </p:sp>
      <p:sp>
        <p:nvSpPr>
          <p:cNvPr id="245" name="Google Shape;245;p33"/>
          <p:cNvSpPr txBox="1"/>
          <p:nvPr/>
        </p:nvSpPr>
        <p:spPr>
          <a:xfrm>
            <a:off x="1498775" y="2895225"/>
            <a:ext cx="61086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Lato"/>
                <a:ea typeface="Lato"/>
                <a:cs typeface="Lato"/>
                <a:sym typeface="Lato"/>
              </a:rPr>
              <a:t>Categorized all Native Country with Subcategories of all</a:t>
            </a:r>
            <a:endParaRPr b="1">
              <a:latin typeface="Lato"/>
              <a:ea typeface="Lato"/>
              <a:cs typeface="Lato"/>
              <a:sym typeface="Lato"/>
            </a:endParaRPr>
          </a:p>
          <a:p>
            <a:pPr marL="0" lvl="0" indent="0" algn="l" rtl="0">
              <a:spcBef>
                <a:spcPts val="0"/>
              </a:spcBef>
              <a:spcAft>
                <a:spcPts val="0"/>
              </a:spcAft>
              <a:buNone/>
            </a:pPr>
            <a:r>
              <a:rPr lang="en" b="1">
                <a:latin typeface="Lato"/>
                <a:ea typeface="Lato"/>
                <a:cs typeface="Lato"/>
                <a:sym typeface="Lato"/>
              </a:rPr>
              <a:t>→ Marital Status</a:t>
            </a:r>
            <a:endParaRPr b="1">
              <a:latin typeface="Lato"/>
              <a:ea typeface="Lato"/>
              <a:cs typeface="Lato"/>
              <a:sym typeface="Lato"/>
            </a:endParaRPr>
          </a:p>
          <a:p>
            <a:pPr marL="0" lvl="0" indent="0" algn="l" rtl="0">
              <a:spcBef>
                <a:spcPts val="0"/>
              </a:spcBef>
              <a:spcAft>
                <a:spcPts val="0"/>
              </a:spcAft>
              <a:buNone/>
            </a:pPr>
            <a:r>
              <a:rPr lang="en" b="1">
                <a:latin typeface="Lato"/>
                <a:ea typeface="Lato"/>
                <a:cs typeface="Lato"/>
                <a:sym typeface="Lato"/>
              </a:rPr>
              <a:t>→ Sex</a:t>
            </a:r>
            <a:endParaRPr b="1">
              <a:latin typeface="Lato"/>
              <a:ea typeface="Lato"/>
              <a:cs typeface="Lato"/>
              <a:sym typeface="Lato"/>
            </a:endParaRPr>
          </a:p>
          <a:p>
            <a:pPr marL="0" lvl="0" indent="0" algn="l" rtl="0">
              <a:spcBef>
                <a:spcPts val="0"/>
              </a:spcBef>
              <a:spcAft>
                <a:spcPts val="0"/>
              </a:spcAft>
              <a:buNone/>
            </a:pPr>
            <a:r>
              <a:rPr lang="en" b="1">
                <a:latin typeface="Lato"/>
                <a:ea typeface="Lato"/>
                <a:cs typeface="Lato"/>
                <a:sym typeface="Lato"/>
              </a:rPr>
              <a:t>→ Race</a:t>
            </a:r>
            <a:endParaRPr b="1">
              <a:latin typeface="Lato"/>
              <a:ea typeface="Lato"/>
              <a:cs typeface="Lato"/>
              <a:sym typeface="Lato"/>
            </a:endParaRPr>
          </a:p>
          <a:p>
            <a:pPr marL="0" lvl="0" indent="0" algn="l" rtl="0">
              <a:spcBef>
                <a:spcPts val="0"/>
              </a:spcBef>
              <a:spcAft>
                <a:spcPts val="0"/>
              </a:spcAft>
              <a:buNone/>
            </a:pPr>
            <a:r>
              <a:rPr lang="en" b="1">
                <a:latin typeface="Lato"/>
                <a:ea typeface="Lato"/>
                <a:cs typeface="Lato"/>
                <a:sym typeface="Lato"/>
              </a:rPr>
              <a:t>→ Education</a:t>
            </a:r>
            <a:endParaRPr b="1">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250"/>
        <p:cNvGrpSpPr/>
        <p:nvPr/>
      </p:nvGrpSpPr>
      <p:grpSpPr>
        <a:xfrm>
          <a:off x="0" y="0"/>
          <a:ext cx="0" cy="0"/>
          <a:chOff x="0" y="0"/>
          <a:chExt cx="0" cy="0"/>
        </a:xfrm>
      </p:grpSpPr>
      <p:pic>
        <p:nvPicPr>
          <p:cNvPr id="252" name="Google Shape;252;p34"/>
          <p:cNvPicPr preferRelativeResize="0"/>
          <p:nvPr/>
        </p:nvPicPr>
        <p:blipFill>
          <a:blip r:embed="rId3">
            <a:alphaModFix/>
          </a:blip>
          <a:stretch>
            <a:fillRect/>
          </a:stretch>
        </p:blipFill>
        <p:spPr>
          <a:xfrm>
            <a:off x="152400" y="152400"/>
            <a:ext cx="8214165" cy="44076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5"/>
          <p:cNvSpPr txBox="1">
            <a:spLocks noGrp="1"/>
          </p:cNvSpPr>
          <p:nvPr>
            <p:ph type="ctrTitle"/>
          </p:nvPr>
        </p:nvSpPr>
        <p:spPr>
          <a:xfrm>
            <a:off x="0" y="1346850"/>
            <a:ext cx="2905800" cy="74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780"/>
              <a:t>Output Results</a:t>
            </a:r>
            <a:endParaRPr sz="2780"/>
          </a:p>
        </p:txBody>
      </p:sp>
      <p:pic>
        <p:nvPicPr>
          <p:cNvPr id="259" name="Google Shape;259;p35"/>
          <p:cNvPicPr preferRelativeResize="0"/>
          <p:nvPr/>
        </p:nvPicPr>
        <p:blipFill>
          <a:blip r:embed="rId3">
            <a:alphaModFix/>
          </a:blip>
          <a:stretch>
            <a:fillRect/>
          </a:stretch>
        </p:blipFill>
        <p:spPr>
          <a:xfrm>
            <a:off x="3098375" y="525950"/>
            <a:ext cx="5933400" cy="409159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6"/>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Thank You !!!</a:t>
            </a:r>
            <a:endParaRPr/>
          </a:p>
        </p:txBody>
      </p:sp>
      <p:sp>
        <p:nvSpPr>
          <p:cNvPr id="3" name="Subtitle 2">
            <a:extLst>
              <a:ext uri="{FF2B5EF4-FFF2-40B4-BE49-F238E27FC236}">
                <a16:creationId xmlns:a16="http://schemas.microsoft.com/office/drawing/2014/main" id="{A60C00FB-A499-41CF-88E5-AF7D0B939212}"/>
              </a:ext>
            </a:extLst>
          </p:cNvPr>
          <p:cNvSpPr>
            <a:spLocks noGrp="1"/>
          </p:cNvSpPr>
          <p:nvPr>
            <p:ph type="subTitle" idx="1"/>
          </p:nvPr>
        </p:nvSpPr>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101" name="Google Shape;101;p15"/>
          <p:cNvPicPr preferRelativeResize="0"/>
          <p:nvPr/>
        </p:nvPicPr>
        <p:blipFill>
          <a:blip r:embed="rId3">
            <a:alphaModFix/>
          </a:blip>
          <a:stretch>
            <a:fillRect/>
          </a:stretch>
        </p:blipFill>
        <p:spPr>
          <a:xfrm>
            <a:off x="3439800" y="42875"/>
            <a:ext cx="5704199" cy="5004176"/>
          </a:xfrm>
          <a:prstGeom prst="rect">
            <a:avLst/>
          </a:prstGeom>
          <a:noFill/>
          <a:ln>
            <a:noFill/>
          </a:ln>
        </p:spPr>
      </p:pic>
      <p:sp>
        <p:nvSpPr>
          <p:cNvPr id="102" name="Google Shape;102;p15"/>
          <p:cNvSpPr txBox="1"/>
          <p:nvPr/>
        </p:nvSpPr>
        <p:spPr>
          <a:xfrm>
            <a:off x="0" y="-75025"/>
            <a:ext cx="3439800" cy="4979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2000" b="1" dirty="0">
                <a:solidFill>
                  <a:schemeClr val="dk1"/>
                </a:solidFill>
                <a:latin typeface="Lato"/>
                <a:ea typeface="Lato"/>
                <a:cs typeface="Lato"/>
                <a:sym typeface="Lato"/>
              </a:rPr>
              <a:t>Steps followed for Data Cleaning and Extraction</a:t>
            </a:r>
            <a:endParaRPr sz="2000" b="1" dirty="0">
              <a:solidFill>
                <a:schemeClr val="dk1"/>
              </a:solidFill>
              <a:latin typeface="Lato"/>
              <a:ea typeface="Lato"/>
              <a:cs typeface="Lato"/>
              <a:sym typeface="Lato"/>
            </a:endParaRPr>
          </a:p>
          <a:p>
            <a:pPr marL="457200" lvl="0" indent="-317500" algn="just" rtl="0">
              <a:lnSpc>
                <a:spcPct val="115000"/>
              </a:lnSpc>
              <a:spcBef>
                <a:spcPts val="1200"/>
              </a:spcBef>
              <a:spcAft>
                <a:spcPts val="0"/>
              </a:spcAft>
              <a:buClr>
                <a:srgbClr val="980000"/>
              </a:buClr>
              <a:buSzPts val="1400"/>
              <a:buFont typeface="Lato"/>
              <a:buChar char="❏"/>
            </a:pPr>
            <a:r>
              <a:rPr lang="en" dirty="0">
                <a:solidFill>
                  <a:srgbClr val="980000"/>
                </a:solidFill>
                <a:latin typeface="Lato"/>
                <a:ea typeface="Lato"/>
                <a:cs typeface="Lato"/>
                <a:sym typeface="Lato"/>
              </a:rPr>
              <a:t>From the main Adults Dataset we have partitioned the columns </a:t>
            </a:r>
            <a:r>
              <a:rPr lang="en" b="1" i="1" dirty="0">
                <a:solidFill>
                  <a:schemeClr val="dk2"/>
                </a:solidFill>
                <a:latin typeface="Lato"/>
                <a:ea typeface="Lato"/>
                <a:cs typeface="Lato"/>
                <a:sym typeface="Lato"/>
              </a:rPr>
              <a:t>‘Education’</a:t>
            </a:r>
            <a:r>
              <a:rPr lang="en" dirty="0">
                <a:solidFill>
                  <a:srgbClr val="980000"/>
                </a:solidFill>
                <a:latin typeface="Lato"/>
                <a:ea typeface="Lato"/>
                <a:cs typeface="Lato"/>
                <a:sym typeface="Lato"/>
              </a:rPr>
              <a:t>, </a:t>
            </a:r>
            <a:r>
              <a:rPr lang="en" b="1" i="1" dirty="0">
                <a:solidFill>
                  <a:schemeClr val="dk2"/>
                </a:solidFill>
                <a:latin typeface="Lato"/>
                <a:ea typeface="Lato"/>
                <a:cs typeface="Lato"/>
                <a:sym typeface="Lato"/>
              </a:rPr>
              <a:t>‘Workclass’</a:t>
            </a:r>
            <a:r>
              <a:rPr lang="en" dirty="0">
                <a:solidFill>
                  <a:srgbClr val="980000"/>
                </a:solidFill>
                <a:latin typeface="Lato"/>
                <a:ea typeface="Lato"/>
                <a:cs typeface="Lato"/>
                <a:sym typeface="Lato"/>
              </a:rPr>
              <a:t>, </a:t>
            </a:r>
            <a:r>
              <a:rPr lang="en" b="1" i="1" dirty="0">
                <a:solidFill>
                  <a:schemeClr val="dk2"/>
                </a:solidFill>
                <a:latin typeface="Lato"/>
                <a:ea typeface="Lato"/>
                <a:cs typeface="Lato"/>
                <a:sym typeface="Lato"/>
              </a:rPr>
              <a:t>‘Relationship’ </a:t>
            </a:r>
            <a:r>
              <a:rPr lang="en" dirty="0">
                <a:solidFill>
                  <a:srgbClr val="980000"/>
                </a:solidFill>
                <a:latin typeface="Lato"/>
                <a:ea typeface="Lato"/>
                <a:cs typeface="Lato"/>
                <a:sym typeface="Lato"/>
              </a:rPr>
              <a:t>and </a:t>
            </a:r>
            <a:r>
              <a:rPr lang="en" i="1" dirty="0">
                <a:solidFill>
                  <a:schemeClr val="dk1"/>
                </a:solidFill>
                <a:latin typeface="Lato"/>
                <a:ea typeface="Lato"/>
                <a:cs typeface="Lato"/>
                <a:sym typeface="Lato"/>
              </a:rPr>
              <a:t>‘</a:t>
            </a:r>
            <a:r>
              <a:rPr lang="en" b="1" i="1" dirty="0">
                <a:solidFill>
                  <a:schemeClr val="dk2"/>
                </a:solidFill>
                <a:latin typeface="Lato"/>
                <a:ea typeface="Lato"/>
                <a:cs typeface="Lato"/>
                <a:sym typeface="Lato"/>
              </a:rPr>
              <a:t>Marital Status</a:t>
            </a:r>
            <a:r>
              <a:rPr lang="en" i="1" dirty="0">
                <a:solidFill>
                  <a:schemeClr val="dk2"/>
                </a:solidFill>
                <a:latin typeface="Lato"/>
                <a:ea typeface="Lato"/>
                <a:cs typeface="Lato"/>
                <a:sym typeface="Lato"/>
              </a:rPr>
              <a:t>’</a:t>
            </a:r>
            <a:r>
              <a:rPr lang="en" i="1" dirty="0">
                <a:solidFill>
                  <a:schemeClr val="dk1"/>
                </a:solidFill>
                <a:latin typeface="Lato"/>
                <a:ea typeface="Lato"/>
                <a:cs typeface="Lato"/>
                <a:sym typeface="Lato"/>
              </a:rPr>
              <a:t> </a:t>
            </a:r>
            <a:r>
              <a:rPr lang="en" dirty="0">
                <a:solidFill>
                  <a:srgbClr val="980000"/>
                </a:solidFill>
                <a:latin typeface="Lato"/>
                <a:ea typeface="Lato"/>
                <a:cs typeface="Lato"/>
                <a:sym typeface="Lato"/>
              </a:rPr>
              <a:t>based on our table design.</a:t>
            </a:r>
            <a:endParaRPr dirty="0">
              <a:solidFill>
                <a:srgbClr val="980000"/>
              </a:solidFill>
              <a:latin typeface="Lato"/>
              <a:ea typeface="Lato"/>
              <a:cs typeface="Lato"/>
              <a:sym typeface="Lato"/>
            </a:endParaRPr>
          </a:p>
          <a:p>
            <a:pPr marL="457200" lvl="0" indent="-317500" algn="just" rtl="0">
              <a:lnSpc>
                <a:spcPct val="115000"/>
              </a:lnSpc>
              <a:spcBef>
                <a:spcPts val="0"/>
              </a:spcBef>
              <a:spcAft>
                <a:spcPts val="0"/>
              </a:spcAft>
              <a:buClr>
                <a:srgbClr val="980000"/>
              </a:buClr>
              <a:buSzPts val="1400"/>
              <a:buFont typeface="Lato"/>
              <a:buChar char="❏"/>
            </a:pPr>
            <a:r>
              <a:rPr lang="en" dirty="0">
                <a:solidFill>
                  <a:srgbClr val="980000"/>
                </a:solidFill>
                <a:latin typeface="Lato"/>
                <a:ea typeface="Lato"/>
                <a:cs typeface="Lato"/>
                <a:sym typeface="Lato"/>
              </a:rPr>
              <a:t>Overall We have 5 tables and we prepared 5 different excel data sets to be imported into each of the tables.</a:t>
            </a:r>
            <a:endParaRPr dirty="0">
              <a:solidFill>
                <a:srgbClr val="980000"/>
              </a:solidFill>
              <a:latin typeface="Lato"/>
              <a:ea typeface="Lato"/>
              <a:cs typeface="Lato"/>
              <a:sym typeface="Lato"/>
            </a:endParaRPr>
          </a:p>
          <a:p>
            <a:pPr marL="457200" lvl="0" indent="-317500" algn="just" rtl="0">
              <a:lnSpc>
                <a:spcPct val="115000"/>
              </a:lnSpc>
              <a:spcBef>
                <a:spcPts val="0"/>
              </a:spcBef>
              <a:spcAft>
                <a:spcPts val="0"/>
              </a:spcAft>
              <a:buClr>
                <a:srgbClr val="980000"/>
              </a:buClr>
              <a:buSzPts val="1400"/>
              <a:buFont typeface="Lato"/>
              <a:buChar char="❏"/>
            </a:pPr>
            <a:r>
              <a:rPr lang="en" dirty="0">
                <a:solidFill>
                  <a:srgbClr val="980000"/>
                </a:solidFill>
                <a:latin typeface="Lato"/>
                <a:ea typeface="Lato"/>
                <a:cs typeface="Lato"/>
                <a:sym typeface="Lato"/>
              </a:rPr>
              <a:t>For data cleaning we removed the duplicates in each columns for- Education, Workclass, marital status, relationship and used Vlookup to plugin to main Citizen table with these respective keys of each table.</a:t>
            </a:r>
            <a:endParaRPr dirty="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alpha val="0"/>
          </a:srgbClr>
        </a:solidFill>
        <a:effectLst/>
      </p:bgPr>
    </p:bg>
    <p:spTree>
      <p:nvGrpSpPr>
        <p:cNvPr id="1" name="Shape 107"/>
        <p:cNvGrpSpPr/>
        <p:nvPr/>
      </p:nvGrpSpPr>
      <p:grpSpPr>
        <a:xfrm>
          <a:off x="0" y="0"/>
          <a:ext cx="0" cy="0"/>
          <a:chOff x="0" y="0"/>
          <a:chExt cx="0" cy="0"/>
        </a:xfrm>
      </p:grpSpPr>
      <p:pic>
        <p:nvPicPr>
          <p:cNvPr id="108" name="Google Shape;108;p16"/>
          <p:cNvPicPr preferRelativeResize="0"/>
          <p:nvPr/>
        </p:nvPicPr>
        <p:blipFill>
          <a:blip r:embed="rId3">
            <a:alphaModFix/>
          </a:blip>
          <a:stretch>
            <a:fillRect/>
          </a:stretch>
        </p:blipFill>
        <p:spPr>
          <a:xfrm>
            <a:off x="977500" y="1404938"/>
            <a:ext cx="3086100" cy="1876425"/>
          </a:xfrm>
          <a:prstGeom prst="rect">
            <a:avLst/>
          </a:prstGeom>
          <a:noFill/>
          <a:ln>
            <a:noFill/>
          </a:ln>
        </p:spPr>
      </p:pic>
      <p:pic>
        <p:nvPicPr>
          <p:cNvPr id="109" name="Google Shape;109;p16"/>
          <p:cNvPicPr preferRelativeResize="0"/>
          <p:nvPr/>
        </p:nvPicPr>
        <p:blipFill>
          <a:blip r:embed="rId4">
            <a:alphaModFix/>
          </a:blip>
          <a:stretch>
            <a:fillRect/>
          </a:stretch>
        </p:blipFill>
        <p:spPr>
          <a:xfrm>
            <a:off x="5662625" y="1404950"/>
            <a:ext cx="2545550" cy="1647825"/>
          </a:xfrm>
          <a:prstGeom prst="rect">
            <a:avLst/>
          </a:prstGeom>
          <a:noFill/>
          <a:ln>
            <a:noFill/>
          </a:ln>
        </p:spPr>
      </p:pic>
      <p:sp>
        <p:nvSpPr>
          <p:cNvPr id="110" name="Google Shape;110;p16"/>
          <p:cNvSpPr txBox="1"/>
          <p:nvPr/>
        </p:nvSpPr>
        <p:spPr>
          <a:xfrm>
            <a:off x="918550" y="653650"/>
            <a:ext cx="33969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rgbClr val="CC4125"/>
                </a:solidFill>
                <a:latin typeface="Lato"/>
                <a:ea typeface="Lato"/>
                <a:cs typeface="Lato"/>
                <a:sym typeface="Lato"/>
              </a:rPr>
              <a:t>Dataset for Marital_Status Table</a:t>
            </a:r>
            <a:endParaRPr sz="1700" b="1">
              <a:solidFill>
                <a:srgbClr val="CC4125"/>
              </a:solidFill>
              <a:latin typeface="Lato"/>
              <a:ea typeface="Lato"/>
              <a:cs typeface="Lato"/>
              <a:sym typeface="Lato"/>
            </a:endParaRPr>
          </a:p>
        </p:txBody>
      </p:sp>
      <p:sp>
        <p:nvSpPr>
          <p:cNvPr id="111" name="Google Shape;111;p16"/>
          <p:cNvSpPr txBox="1"/>
          <p:nvPr/>
        </p:nvSpPr>
        <p:spPr>
          <a:xfrm>
            <a:off x="5428050" y="653650"/>
            <a:ext cx="33969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rgbClr val="CC4125"/>
                </a:solidFill>
                <a:latin typeface="Lato"/>
                <a:ea typeface="Lato"/>
                <a:cs typeface="Lato"/>
                <a:sym typeface="Lato"/>
              </a:rPr>
              <a:t>Dataset for Relationship Table</a:t>
            </a:r>
            <a:endParaRPr sz="1700" b="1">
              <a:solidFill>
                <a:srgbClr val="CC4125"/>
              </a:solidFill>
              <a:latin typeface="Lato"/>
              <a:ea typeface="Lato"/>
              <a:cs typeface="Lato"/>
              <a:sym typeface="Lato"/>
            </a:endParaRPr>
          </a:p>
        </p:txBody>
      </p:sp>
      <p:sp>
        <p:nvSpPr>
          <p:cNvPr id="112" name="Google Shape;112;p16"/>
          <p:cNvSpPr txBox="1"/>
          <p:nvPr/>
        </p:nvSpPr>
        <p:spPr>
          <a:xfrm>
            <a:off x="482200" y="3400775"/>
            <a:ext cx="8100900" cy="16623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Lato"/>
              <a:buChar char="➔"/>
            </a:pPr>
            <a:r>
              <a:rPr lang="en" sz="1600">
                <a:latin typeface="Lato"/>
                <a:ea typeface="Lato"/>
                <a:cs typeface="Lato"/>
                <a:sym typeface="Lato"/>
              </a:rPr>
              <a:t>From Adults dataset we removed duplicates and extracted the unique columns based on our table design for</a:t>
            </a:r>
            <a:endParaRPr sz="1600">
              <a:latin typeface="Lato"/>
              <a:ea typeface="Lato"/>
              <a:cs typeface="Lato"/>
              <a:sym typeface="Lato"/>
            </a:endParaRPr>
          </a:p>
          <a:p>
            <a:pPr marL="457200" lvl="0" indent="0" algn="l" rtl="0">
              <a:spcBef>
                <a:spcPts val="0"/>
              </a:spcBef>
              <a:spcAft>
                <a:spcPts val="0"/>
              </a:spcAft>
              <a:buNone/>
            </a:pPr>
            <a:endParaRPr sz="1600">
              <a:latin typeface="Lato"/>
              <a:ea typeface="Lato"/>
              <a:cs typeface="Lato"/>
              <a:sym typeface="Lato"/>
            </a:endParaRPr>
          </a:p>
          <a:p>
            <a:pPr marL="457200" lvl="0" indent="-330200" algn="l" rtl="0">
              <a:spcBef>
                <a:spcPts val="0"/>
              </a:spcBef>
              <a:spcAft>
                <a:spcPts val="0"/>
              </a:spcAft>
              <a:buClr>
                <a:schemeClr val="dk1"/>
              </a:buClr>
              <a:buSzPts val="1600"/>
              <a:buFont typeface="Lato"/>
              <a:buChar char="●"/>
            </a:pPr>
            <a:r>
              <a:rPr lang="en" sz="1600" b="1">
                <a:solidFill>
                  <a:schemeClr val="dk1"/>
                </a:solidFill>
                <a:latin typeface="Lato"/>
                <a:ea typeface="Lato"/>
                <a:cs typeface="Lato"/>
                <a:sym typeface="Lato"/>
              </a:rPr>
              <a:t>Marital_Status Table</a:t>
            </a:r>
            <a:endParaRPr sz="1600" b="1">
              <a:solidFill>
                <a:schemeClr val="dk1"/>
              </a:solidFill>
              <a:latin typeface="Lato"/>
              <a:ea typeface="Lato"/>
              <a:cs typeface="Lato"/>
              <a:sym typeface="Lato"/>
            </a:endParaRPr>
          </a:p>
          <a:p>
            <a:pPr marL="457200" lvl="0" indent="457200" algn="l" rtl="0">
              <a:spcBef>
                <a:spcPts val="0"/>
              </a:spcBef>
              <a:spcAft>
                <a:spcPts val="0"/>
              </a:spcAft>
              <a:buNone/>
            </a:pPr>
            <a:r>
              <a:rPr lang="en" sz="1600" b="1">
                <a:solidFill>
                  <a:schemeClr val="dk1"/>
                </a:solidFill>
                <a:latin typeface="Lato"/>
                <a:ea typeface="Lato"/>
                <a:cs typeface="Lato"/>
                <a:sym typeface="Lato"/>
              </a:rPr>
              <a:t>&amp;</a:t>
            </a:r>
            <a:endParaRPr sz="1600" b="1">
              <a:solidFill>
                <a:schemeClr val="dk1"/>
              </a:solidFill>
              <a:latin typeface="Lato"/>
              <a:ea typeface="Lato"/>
              <a:cs typeface="Lato"/>
              <a:sym typeface="Lato"/>
            </a:endParaRPr>
          </a:p>
          <a:p>
            <a:pPr marL="457200" lvl="0" indent="-330200" algn="l" rtl="0">
              <a:spcBef>
                <a:spcPts val="0"/>
              </a:spcBef>
              <a:spcAft>
                <a:spcPts val="0"/>
              </a:spcAft>
              <a:buClr>
                <a:schemeClr val="dk1"/>
              </a:buClr>
              <a:buSzPts val="1600"/>
              <a:buFont typeface="Lato"/>
              <a:buChar char="●"/>
            </a:pPr>
            <a:r>
              <a:rPr lang="en" sz="1600" b="1">
                <a:solidFill>
                  <a:schemeClr val="dk1"/>
                </a:solidFill>
                <a:latin typeface="Lato"/>
                <a:ea typeface="Lato"/>
                <a:cs typeface="Lato"/>
                <a:sym typeface="Lato"/>
              </a:rPr>
              <a:t>Relationship Table</a:t>
            </a:r>
            <a:endParaRPr sz="1600" b="1">
              <a:solidFill>
                <a:schemeClr val="dk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7"/>
          <p:cNvSpPr txBox="1">
            <a:spLocks noGrp="1"/>
          </p:cNvSpPr>
          <p:nvPr>
            <p:ph type="ctrTitle"/>
          </p:nvPr>
        </p:nvSpPr>
        <p:spPr>
          <a:xfrm>
            <a:off x="729450" y="1282825"/>
            <a:ext cx="7688100" cy="373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u="sng" dirty="0">
                <a:solidFill>
                  <a:schemeClr val="accent5"/>
                </a:solidFill>
                <a:latin typeface="Lato"/>
                <a:ea typeface="Lato"/>
                <a:cs typeface="Lato"/>
                <a:sym typeface="Lato"/>
              </a:rPr>
              <a:t>Dataset for Tables -Education &amp; Workclass:</a:t>
            </a:r>
            <a:endParaRPr sz="2000" u="sng" dirty="0">
              <a:solidFill>
                <a:schemeClr val="accent5"/>
              </a:solidFill>
              <a:latin typeface="Lato"/>
              <a:ea typeface="Lato"/>
              <a:cs typeface="Lato"/>
              <a:sym typeface="Lato"/>
            </a:endParaRPr>
          </a:p>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119" name="Google Shape;119;p17"/>
          <p:cNvPicPr preferRelativeResize="0"/>
          <p:nvPr/>
        </p:nvPicPr>
        <p:blipFill rotWithShape="1">
          <a:blip r:embed="rId3">
            <a:alphaModFix/>
          </a:blip>
          <a:srcRect l="1603" t="28491" r="81961" b="27279"/>
          <a:stretch/>
        </p:blipFill>
        <p:spPr>
          <a:xfrm>
            <a:off x="1038450" y="1857025"/>
            <a:ext cx="2296874" cy="2372076"/>
          </a:xfrm>
          <a:prstGeom prst="rect">
            <a:avLst/>
          </a:prstGeom>
          <a:noFill/>
          <a:ln>
            <a:noFill/>
          </a:ln>
        </p:spPr>
      </p:pic>
      <p:pic>
        <p:nvPicPr>
          <p:cNvPr id="120" name="Google Shape;120;p17"/>
          <p:cNvPicPr preferRelativeResize="0"/>
          <p:nvPr/>
        </p:nvPicPr>
        <p:blipFill rotWithShape="1">
          <a:blip r:embed="rId4">
            <a:alphaModFix/>
          </a:blip>
          <a:srcRect l="1373" t="27276" r="82891" b="44167"/>
          <a:stretch/>
        </p:blipFill>
        <p:spPr>
          <a:xfrm>
            <a:off x="3616300" y="1857025"/>
            <a:ext cx="2162501" cy="2372076"/>
          </a:xfrm>
          <a:prstGeom prst="rect">
            <a:avLst/>
          </a:prstGeom>
          <a:noFill/>
          <a:ln>
            <a:noFill/>
          </a:ln>
        </p:spPr>
      </p:pic>
      <p:sp>
        <p:nvSpPr>
          <p:cNvPr id="121" name="Google Shape;121;p17"/>
          <p:cNvSpPr txBox="1"/>
          <p:nvPr/>
        </p:nvSpPr>
        <p:spPr>
          <a:xfrm>
            <a:off x="6120850" y="1661550"/>
            <a:ext cx="7037100" cy="212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From Adults dataset we removed </a:t>
            </a:r>
            <a:endParaRPr>
              <a:latin typeface="Lato"/>
              <a:ea typeface="Lato"/>
              <a:cs typeface="Lato"/>
              <a:sym typeface="Lato"/>
            </a:endParaRPr>
          </a:p>
          <a:p>
            <a:pPr marL="0" lvl="0" indent="0" algn="l" rtl="0">
              <a:spcBef>
                <a:spcPts val="0"/>
              </a:spcBef>
              <a:spcAft>
                <a:spcPts val="0"/>
              </a:spcAft>
              <a:buNone/>
            </a:pPr>
            <a:r>
              <a:rPr lang="en">
                <a:latin typeface="Lato"/>
                <a:ea typeface="Lato"/>
                <a:cs typeface="Lato"/>
                <a:sym typeface="Lato"/>
              </a:rPr>
              <a:t>duplicates and extracted the unique </a:t>
            </a:r>
            <a:endParaRPr>
              <a:latin typeface="Lato"/>
              <a:ea typeface="Lato"/>
              <a:cs typeface="Lato"/>
              <a:sym typeface="Lato"/>
            </a:endParaRPr>
          </a:p>
          <a:p>
            <a:pPr marL="0" lvl="0" indent="0" algn="l" rtl="0">
              <a:spcBef>
                <a:spcPts val="0"/>
              </a:spcBef>
              <a:spcAft>
                <a:spcPts val="0"/>
              </a:spcAft>
              <a:buNone/>
            </a:pPr>
            <a:r>
              <a:rPr lang="en">
                <a:latin typeface="Lato"/>
                <a:ea typeface="Lato"/>
                <a:cs typeface="Lato"/>
                <a:sym typeface="Lato"/>
              </a:rPr>
              <a:t>columns based on  our table design - </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457200" lvl="0" indent="-317500" algn="l" rtl="0">
              <a:spcBef>
                <a:spcPts val="0"/>
              </a:spcBef>
              <a:spcAft>
                <a:spcPts val="0"/>
              </a:spcAft>
              <a:buClr>
                <a:schemeClr val="dk1"/>
              </a:buClr>
              <a:buSzPts val="1400"/>
              <a:buFont typeface="Lato"/>
              <a:buChar char="●"/>
            </a:pPr>
            <a:r>
              <a:rPr lang="en" b="1">
                <a:solidFill>
                  <a:schemeClr val="dk1"/>
                </a:solidFill>
                <a:latin typeface="Lato"/>
                <a:ea typeface="Lato"/>
                <a:cs typeface="Lato"/>
                <a:sym typeface="Lato"/>
              </a:rPr>
              <a:t>Education Table</a:t>
            </a:r>
            <a:endParaRPr b="1">
              <a:solidFill>
                <a:schemeClr val="dk1"/>
              </a:solidFill>
              <a:latin typeface="Lato"/>
              <a:ea typeface="Lato"/>
              <a:cs typeface="Lato"/>
              <a:sym typeface="Lato"/>
            </a:endParaRPr>
          </a:p>
          <a:p>
            <a:pPr marL="457200" lvl="0" indent="457200" algn="l" rtl="0">
              <a:spcBef>
                <a:spcPts val="0"/>
              </a:spcBef>
              <a:spcAft>
                <a:spcPts val="0"/>
              </a:spcAft>
              <a:buNone/>
            </a:pPr>
            <a:r>
              <a:rPr lang="en" b="1">
                <a:solidFill>
                  <a:schemeClr val="dk1"/>
                </a:solidFill>
                <a:latin typeface="Lato"/>
                <a:ea typeface="Lato"/>
                <a:cs typeface="Lato"/>
                <a:sym typeface="Lato"/>
              </a:rPr>
              <a:t>&amp;</a:t>
            </a:r>
            <a:endParaRPr b="1">
              <a:solidFill>
                <a:schemeClr val="dk1"/>
              </a:solidFill>
              <a:latin typeface="Lato"/>
              <a:ea typeface="Lato"/>
              <a:cs typeface="Lato"/>
              <a:sym typeface="Lato"/>
            </a:endParaRPr>
          </a:p>
          <a:p>
            <a:pPr marL="457200" lvl="0" indent="-317500" algn="l" rtl="0">
              <a:spcBef>
                <a:spcPts val="0"/>
              </a:spcBef>
              <a:spcAft>
                <a:spcPts val="0"/>
              </a:spcAft>
              <a:buClr>
                <a:schemeClr val="dk1"/>
              </a:buClr>
              <a:buSzPts val="1400"/>
              <a:buFont typeface="Lato"/>
              <a:buChar char="●"/>
            </a:pPr>
            <a:r>
              <a:rPr lang="en" b="1">
                <a:solidFill>
                  <a:schemeClr val="dk1"/>
                </a:solidFill>
                <a:latin typeface="Lato"/>
                <a:ea typeface="Lato"/>
                <a:cs typeface="Lato"/>
                <a:sym typeface="Lato"/>
              </a:rPr>
              <a:t>Workclass Table</a:t>
            </a:r>
            <a:endParaRPr b="1">
              <a:solidFill>
                <a:schemeClr val="dk1"/>
              </a:solidFill>
              <a:latin typeface="Lato"/>
              <a:ea typeface="Lato"/>
              <a:cs typeface="Lato"/>
              <a:sym typeface="Lato"/>
            </a:endParaRPr>
          </a:p>
          <a:p>
            <a:pPr marL="0" lvl="0" indent="0" algn="l" rtl="0">
              <a:spcBef>
                <a:spcPts val="0"/>
              </a:spcBef>
              <a:spcAft>
                <a:spcPts val="0"/>
              </a:spcAft>
              <a:buNone/>
            </a:pPr>
            <a:endParaRPr b="1">
              <a:solidFill>
                <a:schemeClr val="dk1"/>
              </a:solidFill>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8"/>
          <p:cNvSpPr txBox="1"/>
          <p:nvPr/>
        </p:nvSpPr>
        <p:spPr>
          <a:xfrm>
            <a:off x="2822100" y="42425"/>
            <a:ext cx="38379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latin typeface="Lato"/>
                <a:ea typeface="Lato"/>
                <a:cs typeface="Lato"/>
                <a:sym typeface="Lato"/>
              </a:rPr>
              <a:t>Dataset - Citizen Table</a:t>
            </a:r>
            <a:endParaRPr sz="2400" b="1">
              <a:latin typeface="Lato"/>
              <a:ea typeface="Lato"/>
              <a:cs typeface="Lato"/>
              <a:sym typeface="Lato"/>
            </a:endParaRPr>
          </a:p>
        </p:txBody>
      </p:sp>
      <p:pic>
        <p:nvPicPr>
          <p:cNvPr id="128" name="Google Shape;128;p18"/>
          <p:cNvPicPr preferRelativeResize="0"/>
          <p:nvPr/>
        </p:nvPicPr>
        <p:blipFill rotWithShape="1">
          <a:blip r:embed="rId3">
            <a:alphaModFix/>
          </a:blip>
          <a:srcRect l="4379" t="15464" r="20623" b="26594"/>
          <a:stretch/>
        </p:blipFill>
        <p:spPr>
          <a:xfrm>
            <a:off x="0" y="668125"/>
            <a:ext cx="9144003" cy="4143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9"/>
          <p:cNvSpPr txBox="1">
            <a:spLocks noGrp="1"/>
          </p:cNvSpPr>
          <p:nvPr>
            <p:ph type="title"/>
          </p:nvPr>
        </p:nvSpPr>
        <p:spPr>
          <a:xfrm>
            <a:off x="241200" y="334000"/>
            <a:ext cx="4045200" cy="6984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2300">
                <a:solidFill>
                  <a:srgbClr val="000000"/>
                </a:solidFill>
              </a:rPr>
              <a:t>Import Excel files to DB</a:t>
            </a:r>
            <a:endParaRPr sz="2300">
              <a:solidFill>
                <a:srgbClr val="000000"/>
              </a:solidFill>
            </a:endParaRPr>
          </a:p>
        </p:txBody>
      </p:sp>
      <p:pic>
        <p:nvPicPr>
          <p:cNvPr id="135" name="Google Shape;135;p19"/>
          <p:cNvPicPr preferRelativeResize="0"/>
          <p:nvPr/>
        </p:nvPicPr>
        <p:blipFill>
          <a:blip r:embed="rId3">
            <a:alphaModFix/>
          </a:blip>
          <a:stretch>
            <a:fillRect/>
          </a:stretch>
        </p:blipFill>
        <p:spPr>
          <a:xfrm>
            <a:off x="4651625" y="49225"/>
            <a:ext cx="4445148" cy="2227999"/>
          </a:xfrm>
          <a:prstGeom prst="rect">
            <a:avLst/>
          </a:prstGeom>
          <a:noFill/>
          <a:ln>
            <a:noFill/>
          </a:ln>
        </p:spPr>
      </p:pic>
      <p:pic>
        <p:nvPicPr>
          <p:cNvPr id="136" name="Google Shape;136;p19"/>
          <p:cNvPicPr preferRelativeResize="0"/>
          <p:nvPr/>
        </p:nvPicPr>
        <p:blipFill>
          <a:blip r:embed="rId4">
            <a:alphaModFix/>
          </a:blip>
          <a:stretch>
            <a:fillRect/>
          </a:stretch>
        </p:blipFill>
        <p:spPr>
          <a:xfrm>
            <a:off x="4651625" y="2337925"/>
            <a:ext cx="4396000" cy="2435124"/>
          </a:xfrm>
          <a:prstGeom prst="rect">
            <a:avLst/>
          </a:prstGeom>
          <a:noFill/>
          <a:ln>
            <a:noFill/>
          </a:ln>
        </p:spPr>
      </p:pic>
      <p:sp>
        <p:nvSpPr>
          <p:cNvPr id="137" name="Google Shape;137;p19"/>
          <p:cNvSpPr txBox="1"/>
          <p:nvPr/>
        </p:nvSpPr>
        <p:spPr>
          <a:xfrm>
            <a:off x="364350" y="1439200"/>
            <a:ext cx="3819600" cy="2413500"/>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SzPts val="1600"/>
              <a:buFont typeface="Lato"/>
              <a:buChar char="➔"/>
            </a:pPr>
            <a:r>
              <a:rPr lang="en" sz="1600" b="1">
                <a:latin typeface="Lato"/>
                <a:ea typeface="Lato"/>
                <a:cs typeface="Lato"/>
                <a:sym typeface="Lato"/>
              </a:rPr>
              <a:t>All the 5 excel tables which were created we imported it to adults db.</a:t>
            </a:r>
            <a:endParaRPr sz="1600" b="1">
              <a:latin typeface="Lato"/>
              <a:ea typeface="Lato"/>
              <a:cs typeface="Lato"/>
              <a:sym typeface="Lato"/>
            </a:endParaRPr>
          </a:p>
          <a:p>
            <a:pPr marL="457200" lvl="0" indent="-330200" algn="l" rtl="0">
              <a:lnSpc>
                <a:spcPct val="115000"/>
              </a:lnSpc>
              <a:spcBef>
                <a:spcPts val="0"/>
              </a:spcBef>
              <a:spcAft>
                <a:spcPts val="0"/>
              </a:spcAft>
              <a:buSzPts val="1600"/>
              <a:buFont typeface="Lato"/>
              <a:buChar char="➔"/>
            </a:pPr>
            <a:r>
              <a:rPr lang="en" sz="1600" b="1">
                <a:latin typeface="Lato"/>
                <a:ea typeface="Lato"/>
                <a:cs typeface="Lato"/>
                <a:sym typeface="Lato"/>
              </a:rPr>
              <a:t>For that we converted the .xlsx format to .csv </a:t>
            </a:r>
            <a:endParaRPr sz="1600" b="1">
              <a:latin typeface="Lato"/>
              <a:ea typeface="Lato"/>
              <a:cs typeface="Lato"/>
              <a:sym typeface="Lato"/>
            </a:endParaRPr>
          </a:p>
          <a:p>
            <a:pPr marL="457200" lvl="0" indent="-330200" algn="l" rtl="0">
              <a:lnSpc>
                <a:spcPct val="115000"/>
              </a:lnSpc>
              <a:spcBef>
                <a:spcPts val="0"/>
              </a:spcBef>
              <a:spcAft>
                <a:spcPts val="0"/>
              </a:spcAft>
              <a:buSzPts val="1600"/>
              <a:buFont typeface="Lato"/>
              <a:buChar char="➔"/>
            </a:pPr>
            <a:r>
              <a:rPr lang="en" sz="1600" b="1">
                <a:latin typeface="Lato"/>
                <a:ea typeface="Lato"/>
                <a:cs typeface="Lato"/>
                <a:sym typeface="Lato"/>
              </a:rPr>
              <a:t>Later, we imported it with UTF-8 encoding.</a:t>
            </a:r>
            <a:endParaRPr sz="1600" b="1">
              <a:latin typeface="Lato"/>
              <a:ea typeface="Lato"/>
              <a:cs typeface="Lato"/>
              <a:sym typeface="Lato"/>
            </a:endParaRPr>
          </a:p>
          <a:p>
            <a:pPr marL="457200" lvl="0" indent="-330200" algn="l" rtl="0">
              <a:lnSpc>
                <a:spcPct val="115000"/>
              </a:lnSpc>
              <a:spcBef>
                <a:spcPts val="0"/>
              </a:spcBef>
              <a:spcAft>
                <a:spcPts val="0"/>
              </a:spcAft>
              <a:buSzPts val="1600"/>
              <a:buFont typeface="Lato"/>
              <a:buChar char="➔"/>
            </a:pPr>
            <a:r>
              <a:rPr lang="en" sz="1600" b="1">
                <a:latin typeface="Lato"/>
                <a:ea typeface="Lato"/>
                <a:cs typeface="Lato"/>
                <a:sym typeface="Lato"/>
              </a:rPr>
              <a:t>Finally, we have the updated records for all the tables.</a:t>
            </a:r>
            <a:endParaRPr sz="180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0"/>
          <p:cNvSpPr txBox="1">
            <a:spLocks noGrp="1"/>
          </p:cNvSpPr>
          <p:nvPr>
            <p:ph type="ctrTitle"/>
          </p:nvPr>
        </p:nvSpPr>
        <p:spPr>
          <a:xfrm>
            <a:off x="1194575" y="1354275"/>
            <a:ext cx="6717000" cy="1477200"/>
          </a:xfrm>
          <a:prstGeom prst="rect">
            <a:avLst/>
          </a:prstGeom>
        </p:spPr>
        <p:txBody>
          <a:bodyPr spcFirstLastPara="1" wrap="square" lIns="91425" tIns="91425" rIns="91425" bIns="91425" anchor="t" anchorCtr="0">
            <a:noAutofit/>
          </a:bodyPr>
          <a:lstStyle/>
          <a:p>
            <a:pPr marL="457200" lvl="0" indent="-341630" algn="l" rtl="0">
              <a:spcBef>
                <a:spcPts val="0"/>
              </a:spcBef>
              <a:spcAft>
                <a:spcPts val="0"/>
              </a:spcAft>
              <a:buSzPts val="1780"/>
              <a:buAutoNum type="arabicPeriod"/>
            </a:pPr>
            <a:r>
              <a:rPr lang="en" sz="1779"/>
              <a:t>The average Age for individuals in each of the Education and Occupation categories with Income more than $50,000 in each Native Country in ascending Age order.</a:t>
            </a:r>
            <a:endParaRPr sz="1779"/>
          </a:p>
        </p:txBody>
      </p:sp>
      <p:sp>
        <p:nvSpPr>
          <p:cNvPr id="144" name="Google Shape;144;p20"/>
          <p:cNvSpPr txBox="1"/>
          <p:nvPr/>
        </p:nvSpPr>
        <p:spPr>
          <a:xfrm>
            <a:off x="1498775" y="2895225"/>
            <a:ext cx="61086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Lato"/>
                <a:ea typeface="Lato"/>
                <a:cs typeface="Lato"/>
                <a:sym typeface="Lato"/>
              </a:rPr>
              <a:t>Categorized all Native Country with Subcategories of all</a:t>
            </a:r>
            <a:endParaRPr b="1">
              <a:latin typeface="Lato"/>
              <a:ea typeface="Lato"/>
              <a:cs typeface="Lato"/>
              <a:sym typeface="Lato"/>
            </a:endParaRPr>
          </a:p>
          <a:p>
            <a:pPr marL="0" lvl="0" indent="0" algn="l" rtl="0">
              <a:spcBef>
                <a:spcPts val="0"/>
              </a:spcBef>
              <a:spcAft>
                <a:spcPts val="0"/>
              </a:spcAft>
              <a:buNone/>
            </a:pPr>
            <a:r>
              <a:rPr lang="en" b="1">
                <a:latin typeface="Lato"/>
                <a:ea typeface="Lato"/>
                <a:cs typeface="Lato"/>
                <a:sym typeface="Lato"/>
              </a:rPr>
              <a:t>→ Occupation </a:t>
            </a:r>
            <a:endParaRPr b="1">
              <a:latin typeface="Lato"/>
              <a:ea typeface="Lato"/>
              <a:cs typeface="Lato"/>
              <a:sym typeface="Lato"/>
            </a:endParaRPr>
          </a:p>
          <a:p>
            <a:pPr marL="0" lvl="0" indent="0" algn="l" rtl="0">
              <a:spcBef>
                <a:spcPts val="0"/>
              </a:spcBef>
              <a:spcAft>
                <a:spcPts val="0"/>
              </a:spcAft>
              <a:buNone/>
            </a:pPr>
            <a:r>
              <a:rPr lang="en" b="1">
                <a:latin typeface="Lato"/>
                <a:ea typeface="Lato"/>
                <a:cs typeface="Lato"/>
                <a:sym typeface="Lato"/>
              </a:rPr>
              <a:t>→ Education</a:t>
            </a:r>
            <a:endParaRPr b="1">
              <a:latin typeface="Lato"/>
              <a:ea typeface="Lato"/>
              <a:cs typeface="Lato"/>
              <a:sym typeface="Lato"/>
            </a:endParaRPr>
          </a:p>
          <a:p>
            <a:pPr marL="0" lvl="0" indent="0" algn="l" rtl="0">
              <a:spcBef>
                <a:spcPts val="0"/>
              </a:spcBef>
              <a:spcAft>
                <a:spcPts val="0"/>
              </a:spcAft>
              <a:buNone/>
            </a:pPr>
            <a:r>
              <a:rPr lang="en" b="1">
                <a:latin typeface="Lato"/>
                <a:ea typeface="Lato"/>
                <a:cs typeface="Lato"/>
                <a:sym typeface="Lato"/>
              </a:rPr>
              <a:t>→ With Average Age of citizens whose income is more than  $50,000.</a:t>
            </a:r>
            <a:endParaRPr b="1">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150" name="Google Shape;150;p21"/>
          <p:cNvPicPr preferRelativeResize="0"/>
          <p:nvPr/>
        </p:nvPicPr>
        <p:blipFill rotWithShape="1">
          <a:blip r:embed="rId3">
            <a:alphaModFix/>
          </a:blip>
          <a:srcRect l="15536" t="13076" r="12604" b="6602"/>
          <a:stretch/>
        </p:blipFill>
        <p:spPr>
          <a:xfrm>
            <a:off x="951400" y="74225"/>
            <a:ext cx="7241201" cy="4984426"/>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590</Words>
  <Application>Microsoft Office PowerPoint</Application>
  <PresentationFormat>On-screen Show (16:9)</PresentationFormat>
  <Paragraphs>85</Paragraphs>
  <Slides>24</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Lato</vt:lpstr>
      <vt:lpstr>Arial</vt:lpstr>
      <vt:lpstr>Raleway</vt:lpstr>
      <vt:lpstr>Streamline</vt:lpstr>
      <vt:lpstr>Database Programming </vt:lpstr>
      <vt:lpstr>Updated ERD Diagram</vt:lpstr>
      <vt:lpstr>PowerPoint Presentation</vt:lpstr>
      <vt:lpstr>PowerPoint Presentation</vt:lpstr>
      <vt:lpstr>Dataset for Tables -Education &amp; Workclass:  </vt:lpstr>
      <vt:lpstr>PowerPoint Presentation</vt:lpstr>
      <vt:lpstr>Import Excel files to DB</vt:lpstr>
      <vt:lpstr>The average Age for individuals in each of the Education and Occupation categories with Income more than $50,000 in each Native Country in ascending Age order.</vt:lpstr>
      <vt:lpstr>PowerPoint Presentation</vt:lpstr>
      <vt:lpstr>Output Results</vt:lpstr>
      <vt:lpstr>Logic 2:- The number of individuals in each of the Workclass and Education-Num in each Occupation with income in each income level in each Native Country in ascending order.</vt:lpstr>
      <vt:lpstr>PowerPoint Presentation</vt:lpstr>
      <vt:lpstr>PowerPoint Presentation</vt:lpstr>
      <vt:lpstr>Logic 3:  The Maximum Capital  Gain for Each Race and Gender in Each Native Country in ascending order.    </vt:lpstr>
      <vt:lpstr>PowerPoint Presentation</vt:lpstr>
      <vt:lpstr>Output for Logic 3:</vt:lpstr>
      <vt:lpstr>Logic : 4  The average of the difference of Capital Gain minus Capital Loss for each Marital-Status and Relationship in each Native Country in ascending order.</vt:lpstr>
      <vt:lpstr>PowerPoint Presentation</vt:lpstr>
      <vt:lpstr>PowerPoint Presentation</vt:lpstr>
      <vt:lpstr>Output Results</vt:lpstr>
      <vt:lpstr>Logic : 5  The average Education-num for each Sex, Race and Marital Status in each Native Country in ascending order.</vt:lpstr>
      <vt:lpstr>PowerPoint Presentation</vt:lpstr>
      <vt:lpstr>Output Results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Programming </dc:title>
  <cp:lastModifiedBy>Jain, Aayush</cp:lastModifiedBy>
  <cp:revision>1</cp:revision>
  <dcterms:modified xsi:type="dcterms:W3CDTF">2021-11-22T03:39:17Z</dcterms:modified>
</cp:coreProperties>
</file>